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2" r:id="rId3"/>
    <p:sldId id="295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6" r:id="rId13"/>
    <p:sldId id="294" r:id="rId14"/>
    <p:sldId id="269" r:id="rId15"/>
    <p:sldId id="268" r:id="rId16"/>
    <p:sldId id="271" r:id="rId17"/>
    <p:sldId id="272" r:id="rId18"/>
    <p:sldId id="276" r:id="rId19"/>
    <p:sldId id="277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7" r:id="rId32"/>
    <p:sldId id="298" r:id="rId33"/>
    <p:sldId id="299" r:id="rId34"/>
    <p:sldId id="300" r:id="rId35"/>
    <p:sldId id="287" r:id="rId36"/>
    <p:sldId id="288" r:id="rId37"/>
    <p:sldId id="289" r:id="rId38"/>
    <p:sldId id="290" r:id="rId39"/>
    <p:sldId id="291" r:id="rId40"/>
    <p:sldId id="301" r:id="rId41"/>
    <p:sldId id="292" r:id="rId42"/>
    <p:sldId id="29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800000"/>
    <a:srgbClr val="003300"/>
    <a:srgbClr val="540000"/>
    <a:srgbClr val="663300"/>
    <a:srgbClr val="A50021"/>
    <a:srgbClr val="79DCFF"/>
    <a:srgbClr val="D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9AE71-73C3-4923-8EA2-A4648B700D9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B7150-75CE-446F-8FAC-AFA183A506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7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3EADCE-6D92-4207-A8B4-42BDE5ADFAAA}" type="slidenum">
              <a:rPr lang="en-US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30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5F9BD-5E23-49E1-B1C8-2895DA52C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69C2-2994-46F6-857E-351F794C6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72B78-97CE-420B-8504-DAE78462440A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2CA0E-9F57-44A6-9A96-1452738DB2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1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jpeg"/><Relationship Id="rId5" Type="http://schemas.openxmlformats.org/officeDocument/2006/relationships/image" Target="../media/image59.wmf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46769" y="1715631"/>
            <a:ext cx="8450462" cy="22467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IV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(CHAP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17)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 CONJUGATED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SYSTEMS AND PERICYCLIC REACTION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4800" y="25400"/>
            <a:ext cx="8450462" cy="176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028594" y="3886200"/>
            <a:ext cx="30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solidFill>
                  <a:srgbClr val="0000CC"/>
                </a:solidFill>
                <a:latin typeface="Arial Black" panose="020B0A04020102020204" pitchFamily="34" charset="0"/>
              </a:rPr>
              <a:t>bromothymol </a:t>
            </a:r>
            <a:r>
              <a:rPr lang="en-US" b="1" cap="all" dirty="0">
                <a:solidFill>
                  <a:srgbClr val="0000CC"/>
                </a:solidFill>
                <a:latin typeface="Arial Black" panose="020B0A04020102020204" pitchFamily="34" charset="0"/>
              </a:rPr>
              <a:t>blue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88660"/>
              </p:ext>
            </p:extLst>
          </p:nvPr>
        </p:nvGraphicFramePr>
        <p:xfrm>
          <a:off x="1219200" y="3872429"/>
          <a:ext cx="6892262" cy="2909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CS ChemDraw Drawing" r:id="rId4" imgW="8052384" imgH="3398196" progId="ChemDraw.Document.6.0">
                  <p:embed/>
                </p:oleObj>
              </mc:Choice>
              <mc:Fallback>
                <p:oleObj name="CS ChemDraw Drawing" r:id="rId4" imgW="8052384" imgH="339819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3872429"/>
                        <a:ext cx="6892262" cy="2909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304800" y="152400"/>
            <a:ext cx="8534400" cy="338554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ALLYLIC AND BENZYLIC CARBOCATIONS</a:t>
            </a:r>
          </a:p>
          <a:p>
            <a:pPr algn="just">
              <a:defRPr/>
            </a:pPr>
            <a:endParaRPr lang="en-US" sz="24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Conjugated compounds undergo a variety of reactions, many of which involve intermediates that retain some of the resonance stabilization of the conjugated system. 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Common intermediates include </a:t>
            </a: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and </a:t>
            </a:r>
            <a:r>
              <a:rPr lang="en-US" dirty="0" err="1">
                <a:solidFill>
                  <a:srgbClr val="0000CC"/>
                </a:solidFill>
              </a:rPr>
              <a:t>benzylic</a:t>
            </a:r>
            <a:r>
              <a:rPr lang="en-US" dirty="0">
                <a:solidFill>
                  <a:srgbClr val="0000CC"/>
                </a:solidFill>
              </a:rPr>
              <a:t> systems.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Allylic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Cations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800000"/>
                </a:solidFill>
              </a:rPr>
              <a:t>Carbon adjacent to C=C is </a:t>
            </a:r>
            <a:r>
              <a:rPr lang="en-US" dirty="0" err="1">
                <a:solidFill>
                  <a:srgbClr val="800000"/>
                </a:solidFill>
              </a:rPr>
              <a:t>allylic</a:t>
            </a:r>
            <a:r>
              <a:rPr lang="en-US" dirty="0">
                <a:solidFill>
                  <a:srgbClr val="800000"/>
                </a:solidFill>
              </a:rPr>
              <a:t>. </a:t>
            </a:r>
            <a:r>
              <a:rPr lang="en-US" dirty="0" err="1">
                <a:solidFill>
                  <a:srgbClr val="800000"/>
                </a:solidFill>
              </a:rPr>
              <a:t>Allylic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cation</a:t>
            </a:r>
            <a:r>
              <a:rPr lang="en-US" dirty="0">
                <a:solidFill>
                  <a:srgbClr val="800000"/>
                </a:solidFill>
              </a:rPr>
              <a:t> is stabilized by resonance.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Stability of 1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 </a:t>
            </a:r>
            <a:r>
              <a:rPr lang="en-US" b="1" dirty="0" err="1">
                <a:solidFill>
                  <a:srgbClr val="006600"/>
                </a:solidFill>
                <a:sym typeface="Symbol" pitchFamily="18" charset="2"/>
              </a:rPr>
              <a:t>allylic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  2 carbocation.          </a:t>
            </a:r>
            <a:r>
              <a:rPr lang="en-US" b="1" dirty="0">
                <a:solidFill>
                  <a:srgbClr val="006600"/>
                </a:solidFill>
              </a:rPr>
              <a:t>Stability of 2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 </a:t>
            </a:r>
            <a:r>
              <a:rPr lang="en-US" b="1" dirty="0" err="1">
                <a:solidFill>
                  <a:srgbClr val="006600"/>
                </a:solidFill>
                <a:sym typeface="Symbol" pitchFamily="18" charset="2"/>
              </a:rPr>
              <a:t>allylic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  3 carbocation</a:t>
            </a:r>
          </a:p>
        </p:txBody>
      </p:sp>
      <p:sp>
        <p:nvSpPr>
          <p:cNvPr id="3076" name="Text Box 17"/>
          <p:cNvSpPr txBox="1">
            <a:spLocks noChangeArrowheads="1"/>
          </p:cNvSpPr>
          <p:nvPr/>
        </p:nvSpPr>
        <p:spPr bwMode="auto">
          <a:xfrm>
            <a:off x="914400" y="3743980"/>
            <a:ext cx="640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540000"/>
                </a:solidFill>
              </a:rPr>
              <a:t>H</a:t>
            </a:r>
            <a:r>
              <a:rPr lang="en-US" sz="2800" b="1" baseline="-25000" dirty="0">
                <a:solidFill>
                  <a:srgbClr val="540000"/>
                </a:solidFill>
              </a:rPr>
              <a:t>3</a:t>
            </a:r>
            <a:r>
              <a:rPr lang="en-US" sz="2800" b="1" dirty="0">
                <a:solidFill>
                  <a:srgbClr val="540000"/>
                </a:solidFill>
              </a:rPr>
              <a:t>C</a:t>
            </a:r>
            <a:r>
              <a:rPr lang="en-US" sz="2800" b="1" baseline="30000" dirty="0">
                <a:solidFill>
                  <a:srgbClr val="540000"/>
                </a:solidFill>
              </a:rPr>
              <a:t>+</a:t>
            </a:r>
            <a:r>
              <a:rPr lang="en-US" sz="2800" b="1" dirty="0">
                <a:solidFill>
                  <a:srgbClr val="540000"/>
                </a:solidFill>
              </a:rPr>
              <a:t> &lt; 1</a:t>
            </a:r>
            <a:r>
              <a:rPr lang="en-US" sz="2800" b="1" dirty="0">
                <a:solidFill>
                  <a:srgbClr val="540000"/>
                </a:solidFill>
                <a:cs typeface="Times New Roman" pitchFamily="18" charset="0"/>
              </a:rPr>
              <a:t>° &lt; </a:t>
            </a:r>
            <a:r>
              <a:rPr lang="en-US" sz="2800" b="1" dirty="0">
                <a:solidFill>
                  <a:srgbClr val="540000"/>
                </a:solidFill>
              </a:rPr>
              <a:t>2°, 1</a:t>
            </a:r>
            <a:r>
              <a:rPr lang="en-US" sz="2800" b="1" dirty="0">
                <a:solidFill>
                  <a:srgbClr val="540000"/>
                </a:solidFill>
                <a:cs typeface="Times New Roman" pitchFamily="18" charset="0"/>
              </a:rPr>
              <a:t>° </a:t>
            </a:r>
            <a:r>
              <a:rPr lang="en-US" sz="2800" b="1" dirty="0" err="1">
                <a:solidFill>
                  <a:srgbClr val="540000"/>
                </a:solidFill>
              </a:rPr>
              <a:t>allyl</a:t>
            </a:r>
            <a:r>
              <a:rPr lang="en-US" sz="2800" b="1" dirty="0">
                <a:solidFill>
                  <a:srgbClr val="540000"/>
                </a:solidFill>
              </a:rPr>
              <a:t> &lt; 3°, 2° </a:t>
            </a:r>
            <a:r>
              <a:rPr lang="en-US" sz="2800" b="1" dirty="0" err="1">
                <a:solidFill>
                  <a:srgbClr val="540000"/>
                </a:solidFill>
              </a:rPr>
              <a:t>allylic</a:t>
            </a:r>
            <a:endParaRPr lang="en-US" sz="2800" b="1" dirty="0">
              <a:solidFill>
                <a:srgbClr val="54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46856"/>
              </p:ext>
            </p:extLst>
          </p:nvPr>
        </p:nvGraphicFramePr>
        <p:xfrm>
          <a:off x="457200" y="4257020"/>
          <a:ext cx="8350316" cy="2296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CS ChemDraw Drawing" r:id="rId3" imgW="6339570" imgH="1743143" progId="ChemDraw.Document.6.0">
                  <p:embed/>
                </p:oleObj>
              </mc:Choice>
              <mc:Fallback>
                <p:oleObj name="CS ChemDraw Drawing" r:id="rId3" imgW="6339570" imgH="17431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257020"/>
                        <a:ext cx="8350316" cy="2296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381000" y="136525"/>
            <a:ext cx="8458200" cy="172354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</a:t>
            </a:r>
            <a:r>
              <a:rPr lang="en-US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2 REACTIONS OF ALLYLIC HALIDES</a:t>
            </a:r>
          </a:p>
          <a:p>
            <a:pPr algn="ctr">
              <a:spcBef>
                <a:spcPct val="50000"/>
              </a:spcBef>
              <a:defRPr/>
            </a:pPr>
            <a:endParaRPr lang="en-US" sz="1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halides and </a:t>
            </a:r>
            <a:r>
              <a:rPr lang="en-US" dirty="0" err="1">
                <a:solidFill>
                  <a:srgbClr val="0000CC"/>
                </a:solidFill>
              </a:rPr>
              <a:t>tosylates</a:t>
            </a:r>
            <a:r>
              <a:rPr lang="en-US" dirty="0">
                <a:solidFill>
                  <a:srgbClr val="0000CC"/>
                </a:solidFill>
              </a:rPr>
              <a:t> show enhanced reactivity toward </a:t>
            </a: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displacement reactions by the S</a:t>
            </a:r>
            <a:r>
              <a:rPr lang="en-US" baseline="-25000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2 mechanism. For example, </a:t>
            </a:r>
            <a:r>
              <a:rPr lang="en-US" dirty="0" err="1">
                <a:solidFill>
                  <a:srgbClr val="0000CC"/>
                </a:solidFill>
              </a:rPr>
              <a:t>allyl</a:t>
            </a:r>
            <a:r>
              <a:rPr lang="en-US" dirty="0">
                <a:solidFill>
                  <a:srgbClr val="0000CC"/>
                </a:solidFill>
              </a:rPr>
              <a:t> bromide reacts with </a:t>
            </a:r>
            <a:r>
              <a:rPr lang="en-US" dirty="0" err="1">
                <a:solidFill>
                  <a:srgbClr val="0000CC"/>
                </a:solidFill>
              </a:rPr>
              <a:t>nucleophiles</a:t>
            </a:r>
            <a:r>
              <a:rPr lang="en-US" dirty="0">
                <a:solidFill>
                  <a:srgbClr val="0000CC"/>
                </a:solidFill>
              </a:rPr>
              <a:t> by the S</a:t>
            </a:r>
            <a:r>
              <a:rPr lang="en-US" baseline="-25000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2 mechanism about 40 times faster than n-</a:t>
            </a:r>
            <a:r>
              <a:rPr lang="en-US" dirty="0" err="1">
                <a:solidFill>
                  <a:srgbClr val="0000CC"/>
                </a:solidFill>
              </a:rPr>
              <a:t>propyl</a:t>
            </a:r>
            <a:r>
              <a:rPr lang="en-US" dirty="0">
                <a:solidFill>
                  <a:srgbClr val="0000CC"/>
                </a:solidFill>
              </a:rPr>
              <a:t> bromide.</a:t>
            </a:r>
          </a:p>
        </p:txBody>
      </p:sp>
      <p:pic>
        <p:nvPicPr>
          <p:cNvPr id="18435" name="Picture 12" descr="15_13"/>
          <p:cNvPicPr>
            <a:picLocks noChangeAspect="1" noChangeArrowheads="1"/>
          </p:cNvPicPr>
          <p:nvPr/>
        </p:nvPicPr>
        <p:blipFill rotWithShape="1">
          <a:blip r:embed="rId2" cstate="print"/>
          <a:srcRect b="3794"/>
          <a:stretch/>
        </p:blipFill>
        <p:spPr bwMode="auto">
          <a:xfrm>
            <a:off x="685800" y="1937658"/>
            <a:ext cx="7848600" cy="469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304800" y="152162"/>
            <a:ext cx="8534400" cy="557075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PERICYCLIC REACTIONS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Pericyclic reactions occur without ionic or free radical intermediates. There are three main types of pericyclic </a:t>
            </a:r>
            <a:r>
              <a:rPr lang="en-US" dirty="0" smtClean="0">
                <a:solidFill>
                  <a:srgbClr val="0000CC"/>
                </a:solidFill>
              </a:rPr>
              <a:t>reactions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3300"/>
                </a:solidFill>
              </a:rPr>
              <a:t>Cycloaddition reactions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0033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003300"/>
              </a:solidFill>
            </a:endParaRPr>
          </a:p>
          <a:p>
            <a:endParaRPr lang="en-US" sz="2000" b="1" dirty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 smtClean="0">
                <a:solidFill>
                  <a:srgbClr val="003300"/>
                </a:solidFill>
              </a:rPr>
              <a:t>Electrocyclic</a:t>
            </a:r>
            <a:r>
              <a:rPr lang="en-US" sz="2000" b="1" dirty="0" smtClean="0">
                <a:solidFill>
                  <a:srgbClr val="003300"/>
                </a:solidFill>
              </a:rPr>
              <a:t> reactions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 smtClean="0">
                <a:solidFill>
                  <a:srgbClr val="003300"/>
                </a:solidFill>
              </a:rPr>
              <a:t>Sigmatropic</a:t>
            </a:r>
            <a:r>
              <a:rPr lang="en-US" sz="2000" b="1" dirty="0" smtClean="0">
                <a:solidFill>
                  <a:srgbClr val="003300"/>
                </a:solidFill>
              </a:rPr>
              <a:t> </a:t>
            </a:r>
            <a:r>
              <a:rPr lang="en-US" sz="2000" b="1" dirty="0">
                <a:solidFill>
                  <a:srgbClr val="003300"/>
                </a:solidFill>
              </a:rPr>
              <a:t>rearrangements</a:t>
            </a:r>
            <a:endParaRPr lang="en-US" sz="2000" dirty="0">
              <a:solidFill>
                <a:srgbClr val="003300"/>
              </a:solidFill>
            </a:endParaRPr>
          </a:p>
          <a:p>
            <a:endParaRPr lang="en-US" dirty="0">
              <a:solidFill>
                <a:srgbClr val="0033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981200"/>
            <a:ext cx="6553200" cy="129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76400" y="3652299"/>
            <a:ext cx="6705600" cy="122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24816" y="5470961"/>
            <a:ext cx="6633384" cy="115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48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304800" y="76200"/>
            <a:ext cx="8534400" cy="1600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In 1928, German chemists Otto Diels and Kurt Alder discovered that alkynes and alkenes carrying electron-withdrawing groups add to conjugated </a:t>
            </a:r>
            <a:r>
              <a:rPr lang="en-US" dirty="0" err="1">
                <a:solidFill>
                  <a:srgbClr val="0000CC"/>
                </a:solidFill>
              </a:rPr>
              <a:t>dienes</a:t>
            </a:r>
            <a:r>
              <a:rPr lang="en-US" dirty="0">
                <a:solidFill>
                  <a:srgbClr val="0000CC"/>
                </a:solidFill>
              </a:rPr>
              <a:t> to form six-membered rings. They were awarded the Nobel Price in 1950 for their work.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4600" y="1828800"/>
            <a:ext cx="3124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Otto Paul Hermann Diels</a:t>
            </a:r>
            <a:r>
              <a:rPr lang="en-US" dirty="0" smtClean="0">
                <a:solidFill>
                  <a:srgbClr val="006600"/>
                </a:solidFill>
              </a:rPr>
              <a:t> (23 January 1876 – 7 March 1954) </a:t>
            </a:r>
            <a:r>
              <a:rPr lang="en-US" dirty="0" smtClean="0">
                <a:solidFill>
                  <a:srgbClr val="0000CC"/>
                </a:solidFill>
              </a:rPr>
              <a:t>was a German chemist and co-winner of the 1950 Nobel  Prize in Chemistry with his student Kurt Alder.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5200" y="3657600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Kurt Alder</a:t>
            </a:r>
            <a:r>
              <a:rPr lang="en-US" dirty="0" smtClean="0">
                <a:solidFill>
                  <a:srgbClr val="006600"/>
                </a:solidFill>
              </a:rPr>
              <a:t> (10 July 1902 – 20 June 1958) </a:t>
            </a:r>
            <a:r>
              <a:rPr lang="en-US" dirty="0" smtClean="0">
                <a:solidFill>
                  <a:srgbClr val="0000CC"/>
                </a:solidFill>
              </a:rPr>
              <a:t>German chemist and Nobel Prize winner.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56322" name="Picture 2" descr="C:\Documents and Settings\user\My Documents\My Pictures\180px-Otto_Paul_Hermann_Die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2133600" cy="2971800"/>
          </a:xfrm>
          <a:prstGeom prst="rect">
            <a:avLst/>
          </a:prstGeom>
          <a:noFill/>
        </p:spPr>
      </p:pic>
      <p:pic>
        <p:nvPicPr>
          <p:cNvPr id="56323" name="Picture 3" descr="C:\Documents and Settings\user\My Documents\My Pictures\180px-Kurt_Alder_Nob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9047" y="1600200"/>
            <a:ext cx="2043953" cy="2895600"/>
          </a:xfrm>
          <a:prstGeom prst="rect">
            <a:avLst/>
          </a:prstGeom>
          <a:noFill/>
        </p:spPr>
      </p:pic>
      <p:pic>
        <p:nvPicPr>
          <p:cNvPr id="9" name="Picture 25" descr="15_14-01UNRev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573174"/>
            <a:ext cx="6781800" cy="22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458200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2800" dirty="0">
              <a:solidFill>
                <a:srgbClr val="003300"/>
              </a:solidFill>
              <a:latin typeface="Arial Black" panose="020B0A04020102020204" pitchFamily="34" charset="0"/>
            </a:endParaRPr>
          </a:p>
        </p:txBody>
      </p:sp>
      <p:pic>
        <p:nvPicPr>
          <p:cNvPr id="20483" name="Picture 5" descr="15_14"/>
          <p:cNvPicPr>
            <a:picLocks noChangeAspect="1" noChangeArrowheads="1"/>
          </p:cNvPicPr>
          <p:nvPr/>
        </p:nvPicPr>
        <p:blipFill rotWithShape="1">
          <a:blip r:embed="rId2" cstate="print"/>
          <a:srcRect b="3929"/>
          <a:stretch/>
        </p:blipFill>
        <p:spPr bwMode="auto">
          <a:xfrm>
            <a:off x="1066800" y="590005"/>
            <a:ext cx="6858000" cy="605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304800" y="152400"/>
            <a:ext cx="8610600" cy="38472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000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Requirements</a:t>
            </a:r>
          </a:p>
          <a:p>
            <a:pPr algn="just">
              <a:defRPr/>
            </a:pPr>
            <a:endParaRPr lang="en-US" sz="800" b="1" dirty="0" smtClean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540000"/>
                </a:solidFill>
              </a:rPr>
              <a:t>Diene must be in </a:t>
            </a:r>
            <a:r>
              <a:rPr lang="en-US" b="1" i="1" dirty="0" smtClean="0">
                <a:solidFill>
                  <a:srgbClr val="540000"/>
                </a:solidFill>
              </a:rPr>
              <a:t>s</a:t>
            </a:r>
            <a:r>
              <a:rPr lang="en-US" b="1" dirty="0" smtClean="0">
                <a:solidFill>
                  <a:srgbClr val="540000"/>
                </a:solidFill>
              </a:rPr>
              <a:t>-cis conformation.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54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540000"/>
                </a:solidFill>
              </a:rPr>
              <a:t>Diene’s C1 and C4 </a:t>
            </a:r>
            <a:r>
              <a:rPr lang="en-US" b="1" i="1" dirty="0" smtClean="0">
                <a:solidFill>
                  <a:srgbClr val="540000"/>
                </a:solidFill>
              </a:rPr>
              <a:t>p</a:t>
            </a:r>
            <a:r>
              <a:rPr lang="en-US" b="1" dirty="0" smtClean="0">
                <a:solidFill>
                  <a:srgbClr val="540000"/>
                </a:solidFill>
              </a:rPr>
              <a:t> orbitals must overlap with dienophile’s </a:t>
            </a:r>
            <a:r>
              <a:rPr lang="en-US" b="1" i="1" dirty="0" smtClean="0">
                <a:solidFill>
                  <a:srgbClr val="540000"/>
                </a:solidFill>
              </a:rPr>
              <a:t>p</a:t>
            </a:r>
            <a:r>
              <a:rPr lang="en-US" b="1" dirty="0" smtClean="0">
                <a:solidFill>
                  <a:srgbClr val="540000"/>
                </a:solidFill>
              </a:rPr>
              <a:t> orbitals to form new sigma bonds.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54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540000"/>
                </a:solidFill>
              </a:rPr>
              <a:t>Both sigma bonds are on same face of the diene: </a:t>
            </a:r>
            <a:r>
              <a:rPr lang="en-US" b="1" i="1" dirty="0" err="1" smtClean="0">
                <a:solidFill>
                  <a:srgbClr val="540000"/>
                </a:solidFill>
              </a:rPr>
              <a:t>syn</a:t>
            </a:r>
            <a:r>
              <a:rPr lang="en-US" b="1" dirty="0" smtClean="0">
                <a:solidFill>
                  <a:srgbClr val="540000"/>
                </a:solidFill>
              </a:rPr>
              <a:t> stereochemistry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54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540000"/>
                </a:solidFill>
              </a:rPr>
              <a:t>The dienophile need to carry an electron- withdrawing group for better reactivity </a:t>
            </a:r>
          </a:p>
          <a:p>
            <a:pPr algn="just">
              <a:defRPr/>
            </a:pPr>
            <a:r>
              <a:rPr lang="en-US" b="1" dirty="0" smtClean="0">
                <a:solidFill>
                  <a:srgbClr val="540000"/>
                </a:solidFill>
              </a:rPr>
              <a:t>      (W = CHO, COR, COOH, </a:t>
            </a:r>
            <a:r>
              <a:rPr lang="en-US" b="1" dirty="0" err="1" smtClean="0">
                <a:solidFill>
                  <a:srgbClr val="540000"/>
                </a:solidFill>
              </a:rPr>
              <a:t>COCl</a:t>
            </a:r>
            <a:r>
              <a:rPr lang="en-US" b="1" dirty="0" smtClean="0">
                <a:solidFill>
                  <a:srgbClr val="540000"/>
                </a:solidFill>
              </a:rPr>
              <a:t>, CN, NO</a:t>
            </a:r>
            <a:r>
              <a:rPr lang="en-US" b="1" baseline="-25000" dirty="0" smtClean="0">
                <a:solidFill>
                  <a:srgbClr val="540000"/>
                </a:solidFill>
              </a:rPr>
              <a:t>2</a:t>
            </a:r>
            <a:r>
              <a:rPr lang="en-US" b="1" dirty="0" smtClean="0">
                <a:solidFill>
                  <a:srgbClr val="540000"/>
                </a:solidFill>
              </a:rPr>
              <a:t>, </a:t>
            </a:r>
            <a:r>
              <a:rPr lang="en-US" b="1" dirty="0" err="1" smtClean="0">
                <a:solidFill>
                  <a:srgbClr val="540000"/>
                </a:solidFill>
              </a:rPr>
              <a:t>Ar</a:t>
            </a:r>
            <a:r>
              <a:rPr lang="en-US" b="1" dirty="0" smtClean="0">
                <a:solidFill>
                  <a:srgbClr val="540000"/>
                </a:solidFill>
              </a:rPr>
              <a:t>, CH</a:t>
            </a:r>
            <a:r>
              <a:rPr lang="en-US" b="1" baseline="-25000" dirty="0" smtClean="0">
                <a:solidFill>
                  <a:srgbClr val="540000"/>
                </a:solidFill>
              </a:rPr>
              <a:t>2</a:t>
            </a:r>
            <a:r>
              <a:rPr lang="en-US" b="1" dirty="0" smtClean="0">
                <a:solidFill>
                  <a:srgbClr val="540000"/>
                </a:solidFill>
              </a:rPr>
              <a:t>OH, CH</a:t>
            </a:r>
            <a:r>
              <a:rPr lang="en-US" b="1" baseline="-25000" dirty="0" smtClean="0">
                <a:solidFill>
                  <a:srgbClr val="540000"/>
                </a:solidFill>
              </a:rPr>
              <a:t>2</a:t>
            </a:r>
            <a:r>
              <a:rPr lang="en-US" b="1" dirty="0" smtClean="0">
                <a:solidFill>
                  <a:srgbClr val="540000"/>
                </a:solidFill>
              </a:rPr>
              <a:t>Cl, CH</a:t>
            </a:r>
            <a:r>
              <a:rPr lang="en-US" b="1" baseline="-25000" dirty="0" smtClean="0">
                <a:solidFill>
                  <a:srgbClr val="540000"/>
                </a:solidFill>
              </a:rPr>
              <a:t>2</a:t>
            </a:r>
            <a:r>
              <a:rPr lang="en-US" b="1" dirty="0" smtClean="0">
                <a:solidFill>
                  <a:srgbClr val="540000"/>
                </a:solidFill>
              </a:rPr>
              <a:t>NH</a:t>
            </a:r>
            <a:r>
              <a:rPr lang="en-US" b="1" baseline="-25000" dirty="0" smtClean="0">
                <a:solidFill>
                  <a:srgbClr val="540000"/>
                </a:solidFill>
              </a:rPr>
              <a:t>2</a:t>
            </a:r>
            <a:r>
              <a:rPr lang="en-US" b="1" dirty="0" smtClean="0">
                <a:solidFill>
                  <a:srgbClr val="540000"/>
                </a:solidFill>
              </a:rPr>
              <a:t>, halogen etc…)</a:t>
            </a:r>
          </a:p>
          <a:p>
            <a:pPr algn="just">
              <a:defRPr/>
            </a:pPr>
            <a:endParaRPr lang="en-US" dirty="0" smtClean="0">
              <a:solidFill>
                <a:srgbClr val="540000"/>
              </a:solidFill>
            </a:endParaRPr>
          </a:p>
        </p:txBody>
      </p:sp>
      <p:pic>
        <p:nvPicPr>
          <p:cNvPr id="4" name="Picture 9" descr="15_15"/>
          <p:cNvPicPr>
            <a:picLocks noChangeAspect="1" noChangeArrowheads="1"/>
          </p:cNvPicPr>
          <p:nvPr/>
        </p:nvPicPr>
        <p:blipFill rotWithShape="1">
          <a:blip r:embed="rId2" cstate="print"/>
          <a:srcRect b="6060"/>
          <a:stretch/>
        </p:blipFill>
        <p:spPr bwMode="auto">
          <a:xfrm>
            <a:off x="355600" y="3886200"/>
            <a:ext cx="8559800" cy="2671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534400" cy="32008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spcBef>
                <a:spcPct val="50000"/>
              </a:spcBef>
              <a:defRPr/>
            </a:pPr>
            <a:endParaRPr lang="en-US" sz="800" dirty="0">
              <a:solidFill>
                <a:srgbClr val="0000CC"/>
              </a:solidFill>
              <a:latin typeface="Tahoma" pitchFamily="34" charset="0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b="1" i="1" dirty="0" smtClean="0">
                <a:solidFill>
                  <a:srgbClr val="540000"/>
                </a:solidFill>
              </a:rPr>
              <a:t>Other family of compounds carrying </a:t>
            </a:r>
            <a:r>
              <a:rPr lang="en-US" b="1" i="1" dirty="0" err="1" smtClean="0">
                <a:solidFill>
                  <a:srgbClr val="540000"/>
                </a:solidFill>
              </a:rPr>
              <a:t>heteroatomic</a:t>
            </a:r>
            <a:r>
              <a:rPr lang="en-US" b="1" i="1" dirty="0" smtClean="0">
                <a:solidFill>
                  <a:srgbClr val="540000"/>
                </a:solidFill>
              </a:rPr>
              <a:t> multiple bonds can also be used as </a:t>
            </a:r>
            <a:r>
              <a:rPr lang="en-US" b="1" i="1" dirty="0" err="1" smtClean="0">
                <a:solidFill>
                  <a:srgbClr val="540000"/>
                </a:solidFill>
              </a:rPr>
              <a:t>dienophiles</a:t>
            </a:r>
            <a:r>
              <a:rPr lang="en-US" b="1" i="1" dirty="0" smtClean="0">
                <a:solidFill>
                  <a:srgbClr val="540000"/>
                </a:solidFill>
              </a:rPr>
              <a:t>.</a:t>
            </a:r>
          </a:p>
          <a:p>
            <a:pPr algn="just">
              <a:spcBef>
                <a:spcPct val="50000"/>
              </a:spcBef>
              <a:defRPr/>
            </a:pPr>
            <a:endParaRPr lang="en-US" dirty="0" smtClean="0">
              <a:solidFill>
                <a:srgbClr val="5400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endParaRPr lang="en-US" dirty="0" smtClean="0">
              <a:solidFill>
                <a:srgbClr val="5400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b="1" i="1" dirty="0" smtClean="0">
                <a:solidFill>
                  <a:srgbClr val="540000"/>
                </a:solidFill>
              </a:rPr>
              <a:t>For </a:t>
            </a:r>
            <a:r>
              <a:rPr lang="en-US" b="1" i="1" dirty="0" err="1" smtClean="0">
                <a:solidFill>
                  <a:srgbClr val="540000"/>
                </a:solidFill>
              </a:rPr>
              <a:t>dienes</a:t>
            </a:r>
            <a:r>
              <a:rPr lang="en-US" b="1" i="1" dirty="0" smtClean="0">
                <a:solidFill>
                  <a:srgbClr val="540000"/>
                </a:solidFill>
              </a:rPr>
              <a:t>, they come in different structural types, linear, cyclic, </a:t>
            </a:r>
            <a:r>
              <a:rPr lang="en-US" b="1" i="1" dirty="0" err="1" smtClean="0">
                <a:solidFill>
                  <a:srgbClr val="540000"/>
                </a:solidFill>
              </a:rPr>
              <a:t>bicyclic</a:t>
            </a:r>
            <a:r>
              <a:rPr lang="en-US" b="1" i="1" dirty="0" smtClean="0">
                <a:solidFill>
                  <a:srgbClr val="540000"/>
                </a:solidFill>
              </a:rPr>
              <a:t> etc… the only requirement is that the multiple bonds must be conjugated, and must be in their </a:t>
            </a:r>
            <a:r>
              <a:rPr lang="en-US" b="1" i="1" dirty="0" err="1" smtClean="0">
                <a:solidFill>
                  <a:srgbClr val="540000"/>
                </a:solidFill>
              </a:rPr>
              <a:t>cisoidal</a:t>
            </a:r>
            <a:r>
              <a:rPr lang="en-US" b="1" i="1" dirty="0" smtClean="0">
                <a:solidFill>
                  <a:srgbClr val="540000"/>
                </a:solidFill>
              </a:rPr>
              <a:t> conformation.</a:t>
            </a:r>
            <a:endParaRPr lang="en-US" b="1" i="1" dirty="0">
              <a:solidFill>
                <a:srgbClr val="54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981663"/>
              </p:ext>
            </p:extLst>
          </p:nvPr>
        </p:nvGraphicFramePr>
        <p:xfrm>
          <a:off x="527016" y="1524000"/>
          <a:ext cx="7931184" cy="98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CS ChemDraw Drawing" r:id="rId3" imgW="5705424" imgH="708228" progId="ChemDraw.Document.6.0">
                  <p:embed/>
                </p:oleObj>
              </mc:Choice>
              <mc:Fallback>
                <p:oleObj name="CS ChemDraw Drawing" r:id="rId3" imgW="5705424" imgH="7082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016" y="1524000"/>
                        <a:ext cx="7931184" cy="98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263684"/>
              </p:ext>
            </p:extLst>
          </p:nvPr>
        </p:nvGraphicFramePr>
        <p:xfrm>
          <a:off x="417597" y="3581400"/>
          <a:ext cx="8345403" cy="297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CS ChemDraw Drawing" r:id="rId5" imgW="7784268" imgH="2776436" progId="ChemDraw.Document.6.0">
                  <p:embed/>
                </p:oleObj>
              </mc:Choice>
              <mc:Fallback>
                <p:oleObj name="CS ChemDraw Drawing" r:id="rId5" imgW="7784268" imgH="27764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597" y="3581400"/>
                        <a:ext cx="8345403" cy="297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43400" y="3087469"/>
            <a:ext cx="42672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17.14 to 17.16 P. 801, 17.19 P. 803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17.40, 17.41, 17.43, 17.44 P. 827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81000" y="228600"/>
            <a:ext cx="84582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Stereochemistry of the Diels–Alder Reaction</a:t>
            </a:r>
          </a:p>
        </p:txBody>
      </p:sp>
      <p:pic>
        <p:nvPicPr>
          <p:cNvPr id="21507" name="Picture 5" descr="15_16-02UN"/>
          <p:cNvPicPr>
            <a:picLocks noChangeAspect="1" noChangeArrowheads="1"/>
          </p:cNvPicPr>
          <p:nvPr/>
        </p:nvPicPr>
        <p:blipFill rotWithShape="1">
          <a:blip r:embed="rId2" cstate="print"/>
          <a:srcRect b="6204"/>
          <a:stretch/>
        </p:blipFill>
        <p:spPr bwMode="auto">
          <a:xfrm>
            <a:off x="228600" y="1447800"/>
            <a:ext cx="8686800" cy="38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55626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540000"/>
                </a:solidFill>
              </a:rPr>
              <a:t>The stereochemistry of the diene and the dienophile is maintained during the course of the reaction</a:t>
            </a:r>
            <a:endParaRPr lang="en-US" sz="2000" b="1" i="1" dirty="0">
              <a:solidFill>
                <a:srgbClr val="54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304800" y="152400"/>
            <a:ext cx="8610600" cy="238526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000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The mechanism: </a:t>
            </a:r>
            <a:r>
              <a:rPr lang="en-US" sz="2000" b="1" dirty="0" err="1">
                <a:solidFill>
                  <a:srgbClr val="003300"/>
                </a:solidFill>
              </a:rPr>
              <a:t>Regiospecificity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Even when the </a:t>
            </a:r>
            <a:r>
              <a:rPr lang="en-US" dirty="0" err="1">
                <a:solidFill>
                  <a:srgbClr val="0000CC"/>
                </a:solidFill>
              </a:rPr>
              <a:t>diene</a:t>
            </a:r>
            <a:r>
              <a:rPr lang="en-US" dirty="0">
                <a:solidFill>
                  <a:srgbClr val="0000CC"/>
                </a:solidFill>
              </a:rPr>
              <a:t> and </a:t>
            </a:r>
            <a:r>
              <a:rPr lang="en-US" dirty="0" err="1">
                <a:solidFill>
                  <a:srgbClr val="0000CC"/>
                </a:solidFill>
              </a:rPr>
              <a:t>dienophile</a:t>
            </a:r>
            <a:r>
              <a:rPr lang="en-US" dirty="0">
                <a:solidFill>
                  <a:srgbClr val="0000CC"/>
                </a:solidFill>
              </a:rPr>
              <a:t> are both </a:t>
            </a:r>
            <a:r>
              <a:rPr lang="en-US" dirty="0" err="1">
                <a:solidFill>
                  <a:srgbClr val="0000CC"/>
                </a:solidFill>
              </a:rPr>
              <a:t>unsymmetrically</a:t>
            </a:r>
            <a:r>
              <a:rPr lang="en-US" dirty="0">
                <a:solidFill>
                  <a:srgbClr val="0000CC"/>
                </a:solidFill>
              </a:rPr>
              <a:t> substituted, the Diels-Alder reaction usually gives a single product (or a major product) rather than a random mixture.</a:t>
            </a: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A50021"/>
                </a:solidFill>
              </a:rPr>
              <a:t>The 6-membered ring product of the Diels-Alder reaction will have electron-donating and electron-withdrawing groups 1,2 or 1,4 but not 1,3.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799" y="2590800"/>
            <a:ext cx="8575181" cy="4134394"/>
            <a:chOff x="304799" y="2590800"/>
            <a:chExt cx="8575181" cy="4134394"/>
          </a:xfrm>
        </p:grpSpPr>
        <p:pic>
          <p:nvPicPr>
            <p:cNvPr id="25603" name="Picture 18" descr="15_17-09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42462" b="5613"/>
            <a:stretch/>
          </p:blipFill>
          <p:spPr bwMode="auto">
            <a:xfrm>
              <a:off x="304799" y="4419600"/>
              <a:ext cx="8575181" cy="2305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8" descr="15_17-09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32096" b="67050"/>
            <a:stretch/>
          </p:blipFill>
          <p:spPr bwMode="auto">
            <a:xfrm>
              <a:off x="801666" y="2590800"/>
              <a:ext cx="7199334" cy="1790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81000" y="152400"/>
            <a:ext cx="84582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Unsymmetrical Reagents: 1,2-Product</a:t>
            </a:r>
          </a:p>
        </p:txBody>
      </p:sp>
      <p:pic>
        <p:nvPicPr>
          <p:cNvPr id="26627" name="Picture 5" descr="15_17-10UN"/>
          <p:cNvPicPr>
            <a:picLocks noChangeAspect="1" noChangeArrowheads="1"/>
          </p:cNvPicPr>
          <p:nvPr/>
        </p:nvPicPr>
        <p:blipFill rotWithShape="1">
          <a:blip r:embed="rId2" cstate="print"/>
          <a:srcRect t="44117" b="5074"/>
          <a:stretch/>
        </p:blipFill>
        <p:spPr bwMode="auto">
          <a:xfrm>
            <a:off x="381000" y="3810000"/>
            <a:ext cx="8534400" cy="267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15_17-10UN"/>
          <p:cNvPicPr>
            <a:picLocks noChangeAspect="1" noChangeArrowheads="1"/>
          </p:cNvPicPr>
          <p:nvPr/>
        </p:nvPicPr>
        <p:blipFill rotWithShape="1">
          <a:blip r:embed="rId2" cstate="print"/>
          <a:srcRect r="32679" b="60592"/>
          <a:stretch/>
        </p:blipFill>
        <p:spPr bwMode="auto">
          <a:xfrm>
            <a:off x="990600" y="1295400"/>
            <a:ext cx="6781800" cy="245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70688"/>
            <a:ext cx="847344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Stabilization by resonance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1,2 vs 1,4 addition on a conjugated system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Cycloaddition – Diels-Alder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Electrocyclic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Sigmatropic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rearrangement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2000" b="1" dirty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UV spectroscopy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1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228600" y="152400"/>
            <a:ext cx="8610600" cy="2462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sz="1600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The mechanism: the </a:t>
            </a:r>
            <a:r>
              <a:rPr lang="en-US" sz="2000" b="1" dirty="0" err="1">
                <a:solidFill>
                  <a:srgbClr val="003300"/>
                </a:solidFill>
              </a:rPr>
              <a:t>endo</a:t>
            </a:r>
            <a:r>
              <a:rPr lang="en-US" sz="2000" b="1" dirty="0">
                <a:solidFill>
                  <a:srgbClr val="003300"/>
                </a:solidFill>
              </a:rPr>
              <a:t> rule</a:t>
            </a:r>
          </a:p>
          <a:p>
            <a:pPr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When the </a:t>
            </a:r>
            <a:r>
              <a:rPr lang="en-US" dirty="0" err="1">
                <a:solidFill>
                  <a:srgbClr val="0000CC"/>
                </a:solidFill>
              </a:rPr>
              <a:t>dienophile</a:t>
            </a:r>
            <a:r>
              <a:rPr lang="en-US" dirty="0">
                <a:solidFill>
                  <a:srgbClr val="0000CC"/>
                </a:solidFill>
              </a:rPr>
              <a:t> has a pi bond in its electron-withdrawing group (carbonyl or </a:t>
            </a:r>
            <a:r>
              <a:rPr lang="en-US" dirty="0" err="1">
                <a:solidFill>
                  <a:srgbClr val="0000CC"/>
                </a:solidFill>
              </a:rPr>
              <a:t>cyano</a:t>
            </a:r>
            <a:r>
              <a:rPr lang="en-US" dirty="0">
                <a:solidFill>
                  <a:srgbClr val="0000CC"/>
                </a:solidFill>
              </a:rPr>
              <a:t> group), the p </a:t>
            </a:r>
            <a:r>
              <a:rPr lang="en-US" dirty="0" err="1">
                <a:solidFill>
                  <a:srgbClr val="0000CC"/>
                </a:solidFill>
              </a:rPr>
              <a:t>orbitals</a:t>
            </a:r>
            <a:r>
              <a:rPr lang="en-US" dirty="0">
                <a:solidFill>
                  <a:srgbClr val="0000CC"/>
                </a:solidFill>
              </a:rPr>
              <a:t> in that electron-withdrawing group approach one of the central carbon atoms (C2 or C3) of the </a:t>
            </a:r>
            <a:r>
              <a:rPr lang="en-US" dirty="0" err="1">
                <a:solidFill>
                  <a:srgbClr val="0000CC"/>
                </a:solidFill>
              </a:rPr>
              <a:t>diene</a:t>
            </a:r>
            <a:r>
              <a:rPr lang="en-US" dirty="0">
                <a:solidFill>
                  <a:srgbClr val="0000CC"/>
                </a:solidFill>
              </a:rPr>
              <a:t>, and this results in secondary overlap. The overlap helps stabilize the transition state.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400" y="2499570"/>
            <a:ext cx="8077200" cy="4206030"/>
            <a:chOff x="533400" y="2499570"/>
            <a:chExt cx="8077200" cy="4206030"/>
          </a:xfrm>
        </p:grpSpPr>
        <p:pic>
          <p:nvPicPr>
            <p:cNvPr id="23555" name="Picture 8" descr="15_17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4812"/>
            <a:stretch/>
          </p:blipFill>
          <p:spPr bwMode="auto">
            <a:xfrm>
              <a:off x="533400" y="4231503"/>
              <a:ext cx="8077200" cy="2474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838200" y="2499570"/>
              <a:ext cx="7239000" cy="1720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5" descr="15_17-01UN"/>
          <p:cNvPicPr>
            <a:picLocks noChangeAspect="1" noChangeArrowheads="1"/>
          </p:cNvPicPr>
          <p:nvPr/>
        </p:nvPicPr>
        <p:blipFill rotWithShape="1">
          <a:blip r:embed="rId3" cstate="print"/>
          <a:srcRect b="5810"/>
          <a:stretch/>
        </p:blipFill>
        <p:spPr bwMode="auto">
          <a:xfrm>
            <a:off x="762000" y="762000"/>
            <a:ext cx="7620000" cy="324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THE DIELS-ALDER REACTION</a:t>
            </a:r>
          </a:p>
          <a:p>
            <a:pPr>
              <a:defRPr/>
            </a:pPr>
            <a:endParaRPr lang="en-US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</a:t>
            </a:r>
            <a:endParaRPr lang="en-US" sz="2000" b="1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726482"/>
              </p:ext>
            </p:extLst>
          </p:nvPr>
        </p:nvGraphicFramePr>
        <p:xfrm>
          <a:off x="228600" y="4038600"/>
          <a:ext cx="8610600" cy="271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CS ChemDraw Drawing" r:id="rId4" imgW="8816003" imgH="2817509" progId="ChemDraw.Document.6.0">
                  <p:embed/>
                </p:oleObj>
              </mc:Choice>
              <mc:Fallback>
                <p:oleObj name="CS ChemDraw Drawing" r:id="rId4" imgW="8816003" imgH="28175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4038600"/>
                        <a:ext cx="8610600" cy="271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228599" y="76200"/>
            <a:ext cx="8696325" cy="29854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ORBITALS</a:t>
            </a:r>
          </a:p>
          <a:p>
            <a:pPr>
              <a:defRPr/>
            </a:pPr>
            <a:endParaRPr lang="en-US" sz="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>
              <a:defRPr/>
            </a:pPr>
            <a:endParaRPr lang="en-US" sz="900" dirty="0">
              <a:solidFill>
                <a:srgbClr val="003300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Constructing the molecular </a:t>
            </a:r>
            <a:r>
              <a:rPr lang="en-US" sz="2000" b="1" dirty="0" err="1">
                <a:solidFill>
                  <a:srgbClr val="003300"/>
                </a:solidFill>
              </a:rPr>
              <a:t>orbitals</a:t>
            </a:r>
            <a:r>
              <a:rPr lang="en-US" sz="2000" b="1" dirty="0">
                <a:solidFill>
                  <a:srgbClr val="003300"/>
                </a:solidFill>
              </a:rPr>
              <a:t> of </a:t>
            </a:r>
            <a:r>
              <a:rPr lang="en-US" sz="2000" b="1" dirty="0" err="1">
                <a:solidFill>
                  <a:srgbClr val="003300"/>
                </a:solidFill>
              </a:rPr>
              <a:t>ethene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006600"/>
                </a:solidFill>
              </a:rPr>
              <a:t>MO Energy Diagram: </a:t>
            </a:r>
            <a:r>
              <a:rPr lang="en-US" b="1" i="1" dirty="0">
                <a:solidFill>
                  <a:srgbClr val="800000"/>
                </a:solidFill>
              </a:rPr>
              <a:t>The average energy of electrons is lower in the conjugated compound.</a:t>
            </a:r>
          </a:p>
          <a:p>
            <a:pPr algn="just">
              <a:defRPr/>
            </a:pPr>
            <a:endParaRPr lang="en-US" sz="1100" i="1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i="1" dirty="0">
                <a:solidFill>
                  <a:srgbClr val="0000CC"/>
                </a:solidFill>
              </a:rPr>
              <a:t>p </a:t>
            </a:r>
            <a:r>
              <a:rPr lang="en-US" i="1" dirty="0" err="1">
                <a:solidFill>
                  <a:srgbClr val="0000CC"/>
                </a:solidFill>
              </a:rPr>
              <a:t>orbitals</a:t>
            </a:r>
            <a:r>
              <a:rPr lang="en-US" i="1" dirty="0">
                <a:solidFill>
                  <a:srgbClr val="0000CC"/>
                </a:solidFill>
              </a:rPr>
              <a:t> have 2 lobes: (+) and (-) indicate the opposite phases of the wave function, </a:t>
            </a:r>
            <a:r>
              <a:rPr lang="en-US" i="1" u="sng" dirty="0">
                <a:solidFill>
                  <a:srgbClr val="0000CC"/>
                </a:solidFill>
              </a:rPr>
              <a:t>not</a:t>
            </a:r>
            <a:r>
              <a:rPr lang="en-US" i="1" dirty="0">
                <a:solidFill>
                  <a:srgbClr val="0000CC"/>
                </a:solidFill>
              </a:rPr>
              <a:t> electrical charge.</a:t>
            </a:r>
          </a:p>
          <a:p>
            <a:pPr algn="just">
              <a:defRPr/>
            </a:pPr>
            <a:endParaRPr lang="en-US" sz="1100" i="1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Pi molecular </a:t>
            </a:r>
            <a:r>
              <a:rPr lang="en-US" dirty="0" err="1">
                <a:solidFill>
                  <a:srgbClr val="0000CC"/>
                </a:solidFill>
              </a:rPr>
              <a:t>orbitals</a:t>
            </a:r>
            <a:r>
              <a:rPr lang="en-US" dirty="0">
                <a:solidFill>
                  <a:srgbClr val="0000CC"/>
                </a:solidFill>
              </a:rPr>
              <a:t> are the sideways overlap of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orbitals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</p:txBody>
      </p:sp>
      <p:pic>
        <p:nvPicPr>
          <p:cNvPr id="27651" name="Picture 12" descr="15_03"/>
          <p:cNvPicPr>
            <a:picLocks noChangeAspect="1" noChangeArrowheads="1"/>
          </p:cNvPicPr>
          <p:nvPr/>
        </p:nvPicPr>
        <p:blipFill rotWithShape="1">
          <a:blip r:embed="rId3" cstate="print"/>
          <a:srcRect b="3400"/>
          <a:stretch/>
        </p:blipFill>
        <p:spPr bwMode="auto">
          <a:xfrm>
            <a:off x="4038600" y="2991394"/>
            <a:ext cx="4886325" cy="371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13"/>
          <p:cNvSpPr txBox="1">
            <a:spLocks noChangeArrowheads="1"/>
          </p:cNvSpPr>
          <p:nvPr/>
        </p:nvSpPr>
        <p:spPr bwMode="auto">
          <a:xfrm>
            <a:off x="228600" y="3259991"/>
            <a:ext cx="3733800" cy="30469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1600" b="1" i="1" dirty="0" smtClean="0">
                <a:solidFill>
                  <a:srgbClr val="A50021"/>
                </a:solidFill>
              </a:rPr>
              <a:t>When </a:t>
            </a:r>
            <a:r>
              <a:rPr lang="en-US" sz="1600" b="1" i="1" dirty="0">
                <a:solidFill>
                  <a:srgbClr val="A50021"/>
                </a:solidFill>
              </a:rPr>
              <a:t>lobes overlap constructively, (+ and +, or - and -) a bonding MO is formed.</a:t>
            </a:r>
          </a:p>
          <a:p>
            <a:pPr algn="just"/>
            <a:endParaRPr lang="en-US" sz="1600" b="1" i="1" dirty="0">
              <a:solidFill>
                <a:srgbClr val="A50021"/>
              </a:solidFill>
            </a:endParaRPr>
          </a:p>
          <a:p>
            <a:pPr algn="just"/>
            <a:r>
              <a:rPr lang="en-US" sz="1600" b="1" i="1" dirty="0">
                <a:solidFill>
                  <a:srgbClr val="A50021"/>
                </a:solidFill>
              </a:rPr>
              <a:t>When + and - lobes overlap, waves cancel out and a node forms; </a:t>
            </a:r>
            <a:r>
              <a:rPr lang="en-US" sz="1600" b="1" i="1" dirty="0" err="1">
                <a:solidFill>
                  <a:srgbClr val="A50021"/>
                </a:solidFill>
              </a:rPr>
              <a:t>antibonding</a:t>
            </a:r>
            <a:r>
              <a:rPr lang="en-US" sz="1600" b="1" i="1" dirty="0">
                <a:solidFill>
                  <a:srgbClr val="A50021"/>
                </a:solidFill>
              </a:rPr>
              <a:t> MO.</a:t>
            </a:r>
          </a:p>
          <a:p>
            <a:pPr algn="just"/>
            <a:endParaRPr lang="en-US" sz="1600" dirty="0">
              <a:solidFill>
                <a:srgbClr val="0000CC"/>
              </a:solidFill>
            </a:endParaRPr>
          </a:p>
          <a:p>
            <a:pPr algn="just"/>
            <a:r>
              <a:rPr lang="en-US" sz="1600" dirty="0">
                <a:solidFill>
                  <a:srgbClr val="0000CC"/>
                </a:solidFill>
              </a:rPr>
              <a:t>The combination of two </a:t>
            </a:r>
            <a:r>
              <a:rPr lang="en-US" sz="1600" i="1" dirty="0">
                <a:solidFill>
                  <a:srgbClr val="0000CC"/>
                </a:solidFill>
              </a:rPr>
              <a:t>p</a:t>
            </a:r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600" dirty="0" err="1">
                <a:solidFill>
                  <a:srgbClr val="0000CC"/>
                </a:solidFill>
              </a:rPr>
              <a:t>orbitals</a:t>
            </a:r>
            <a:r>
              <a:rPr lang="en-US" sz="1600" dirty="0">
                <a:solidFill>
                  <a:srgbClr val="0000CC"/>
                </a:solidFill>
              </a:rPr>
              <a:t> must give two molecular </a:t>
            </a:r>
            <a:r>
              <a:rPr lang="en-US" sz="1600" dirty="0" err="1">
                <a:solidFill>
                  <a:srgbClr val="0000CC"/>
                </a:solidFill>
              </a:rPr>
              <a:t>orbitals</a:t>
            </a:r>
            <a:r>
              <a:rPr lang="en-US" sz="1600" dirty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sz="1600" dirty="0">
              <a:solidFill>
                <a:srgbClr val="0000CC"/>
              </a:solidFill>
            </a:endParaRPr>
          </a:p>
          <a:p>
            <a:pPr algn="just"/>
            <a:r>
              <a:rPr lang="en-US" sz="1600" dirty="0">
                <a:solidFill>
                  <a:srgbClr val="0000CC"/>
                </a:solidFill>
              </a:rPr>
              <a:t>Constructive overlap is a bonding MO.</a:t>
            </a:r>
          </a:p>
          <a:p>
            <a:pPr algn="just"/>
            <a:endParaRPr lang="en-US" sz="1600" dirty="0">
              <a:solidFill>
                <a:srgbClr val="0000CC"/>
              </a:solidFill>
            </a:endParaRPr>
          </a:p>
          <a:p>
            <a:pPr algn="just"/>
            <a:r>
              <a:rPr lang="en-US" sz="1600" dirty="0">
                <a:solidFill>
                  <a:srgbClr val="0000CC"/>
                </a:solidFill>
              </a:rPr>
              <a:t>Destructive overlap is an anti-bonding 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381000" y="152400"/>
            <a:ext cx="8458200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ORBITALS</a:t>
            </a:r>
          </a:p>
          <a:p>
            <a:pPr algn="ctr">
              <a:spcBef>
                <a:spcPct val="50000"/>
              </a:spcBef>
              <a:defRPr/>
            </a:pPr>
            <a:endParaRPr lang="en-US" sz="16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Molecular </a:t>
            </a:r>
            <a:r>
              <a:rPr lang="en-US" sz="2000" b="1" dirty="0" err="1">
                <a:solidFill>
                  <a:srgbClr val="003300"/>
                </a:solidFill>
              </a:rPr>
              <a:t>obitals</a:t>
            </a:r>
            <a:r>
              <a:rPr lang="en-US" sz="2000" b="1" dirty="0">
                <a:solidFill>
                  <a:srgbClr val="003300"/>
                </a:solidFill>
              </a:rPr>
              <a:t> for reactive intermediates: </a:t>
            </a:r>
            <a:r>
              <a:rPr lang="en-US" sz="2000" b="1" dirty="0" err="1" smtClean="0">
                <a:solidFill>
                  <a:srgbClr val="003300"/>
                </a:solidFill>
              </a:rPr>
              <a:t>cations</a:t>
            </a:r>
            <a:r>
              <a:rPr lang="en-US" sz="2000" b="1" dirty="0">
                <a:solidFill>
                  <a:srgbClr val="003300"/>
                </a:solidFill>
              </a:rPr>
              <a:t>, radicals and anions</a:t>
            </a:r>
          </a:p>
        </p:txBody>
      </p:sp>
      <p:pic>
        <p:nvPicPr>
          <p:cNvPr id="28675" name="Picture 15" descr="15_12"/>
          <p:cNvPicPr>
            <a:picLocks noChangeAspect="1" noChangeArrowheads="1"/>
          </p:cNvPicPr>
          <p:nvPr/>
        </p:nvPicPr>
        <p:blipFill rotWithShape="1">
          <a:blip r:embed="rId2" cstate="print"/>
          <a:srcRect b="5271"/>
          <a:stretch/>
        </p:blipFill>
        <p:spPr bwMode="auto">
          <a:xfrm>
            <a:off x="381000" y="1668780"/>
            <a:ext cx="8458200" cy="480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81000" y="152400"/>
            <a:ext cx="8458200" cy="21852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ORBITALS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Structure of Butan-1,3-diene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most stable conformation of 1,3-butadiene is planar.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C2-C3 single bond is shorter than the C-C single bonds in </a:t>
            </a:r>
            <a:r>
              <a:rPr lang="en-US" dirty="0" err="1">
                <a:solidFill>
                  <a:srgbClr val="0000CC"/>
                </a:solidFill>
              </a:rPr>
              <a:t>alkanes</a:t>
            </a:r>
            <a:r>
              <a:rPr lang="en-US" dirty="0">
                <a:solidFill>
                  <a:srgbClr val="0000CC"/>
                </a:solidFill>
              </a:rPr>
              <a:t> (1.54 Å). This is because electrons in the two double bonds are delocalized over the entire molecule.</a:t>
            </a:r>
          </a:p>
        </p:txBody>
      </p:sp>
      <p:pic>
        <p:nvPicPr>
          <p:cNvPr id="29699" name="Picture 13" descr="15_02"/>
          <p:cNvPicPr>
            <a:picLocks noChangeAspect="1" noChangeArrowheads="1"/>
          </p:cNvPicPr>
          <p:nvPr/>
        </p:nvPicPr>
        <p:blipFill rotWithShape="1">
          <a:blip r:embed="rId2" cstate="print"/>
          <a:srcRect b="5306"/>
          <a:stretch/>
        </p:blipFill>
        <p:spPr bwMode="auto">
          <a:xfrm>
            <a:off x="382723" y="2438400"/>
            <a:ext cx="8456477" cy="4040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81000" y="152400"/>
            <a:ext cx="8458200" cy="9848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ORBITALS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Constructing </a:t>
            </a:r>
            <a:r>
              <a:rPr lang="en-US" sz="2000" b="1" dirty="0">
                <a:solidFill>
                  <a:srgbClr val="003300"/>
                </a:solidFill>
              </a:rPr>
              <a:t>the molecular orbitals of </a:t>
            </a:r>
            <a:r>
              <a:rPr lang="en-US" sz="2000" b="1" dirty="0" smtClean="0">
                <a:solidFill>
                  <a:srgbClr val="003300"/>
                </a:solidFill>
              </a:rPr>
              <a:t>Butan-1,3-diene</a:t>
            </a:r>
            <a:endParaRPr lang="en-US" sz="2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pic>
        <p:nvPicPr>
          <p:cNvPr id="30723" name="Picture 12" descr="15_04"/>
          <p:cNvPicPr>
            <a:picLocks noChangeAspect="1" noChangeArrowheads="1"/>
          </p:cNvPicPr>
          <p:nvPr/>
        </p:nvPicPr>
        <p:blipFill rotWithShape="1">
          <a:blip r:embed="rId2" cstate="print"/>
          <a:srcRect b="4340"/>
          <a:stretch/>
        </p:blipFill>
        <p:spPr bwMode="auto">
          <a:xfrm>
            <a:off x="5257800" y="1171576"/>
            <a:ext cx="3429000" cy="2159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13"/>
          <p:cNvSpPr txBox="1">
            <a:spLocks noChangeArrowheads="1"/>
          </p:cNvSpPr>
          <p:nvPr/>
        </p:nvSpPr>
        <p:spPr bwMode="auto">
          <a:xfrm>
            <a:off x="304800" y="1444625"/>
            <a:ext cx="4343400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</a:t>
            </a:r>
            <a:r>
              <a:rPr lang="en-US" sz="2000" b="1" baseline="-25000" dirty="0">
                <a:solidFill>
                  <a:srgbClr val="003300"/>
                </a:solidFill>
                <a:sym typeface="Symbol" pitchFamily="18" charset="2"/>
              </a:rPr>
              <a:t>1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 MO for 1,3-Butadiene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olidFill>
                  <a:srgbClr val="0000CC"/>
                </a:solidFill>
              </a:rPr>
              <a:t>The lowest-energy molecular orbital always consists entirely of bonding interactions. Electrons are delocalized over four nuclei.</a:t>
            </a:r>
          </a:p>
        </p:txBody>
      </p:sp>
      <p:sp>
        <p:nvSpPr>
          <p:cNvPr id="30725" name="Text Box 15"/>
          <p:cNvSpPr txBox="1">
            <a:spLocks noChangeArrowheads="1"/>
          </p:cNvSpPr>
          <p:nvPr/>
        </p:nvSpPr>
        <p:spPr bwMode="auto">
          <a:xfrm>
            <a:off x="381000" y="4419600"/>
            <a:ext cx="4495800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</a:t>
            </a:r>
            <a:r>
              <a:rPr lang="en-US" sz="2000" b="1" baseline="-25000" dirty="0">
                <a:solidFill>
                  <a:srgbClr val="003300"/>
                </a:solidFill>
                <a:sym typeface="Symbol" pitchFamily="18" charset="2"/>
              </a:rPr>
              <a:t>2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 MO for </a:t>
            </a:r>
            <a:r>
              <a:rPr lang="en-US" sz="2000" b="1" dirty="0" smtClean="0">
                <a:solidFill>
                  <a:srgbClr val="003300"/>
                </a:solidFill>
                <a:sym typeface="Symbol" pitchFamily="18" charset="2"/>
              </a:rPr>
              <a:t>1,3-Butadiene</a:t>
            </a:r>
          </a:p>
          <a:p>
            <a:pPr algn="just">
              <a:spcBef>
                <a:spcPct val="50000"/>
              </a:spcBef>
            </a:pPr>
            <a:endParaRPr lang="en-US" b="1" dirty="0">
              <a:solidFill>
                <a:srgbClr val="0000CC"/>
              </a:solidFill>
              <a:sym typeface="Symbol" pitchFamily="18" charset="2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This MO has 2 bonding interactions and 1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 interaction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This is a bonding MO, but not as strong as </a:t>
            </a:r>
            <a:r>
              <a:rPr lang="en-US" b="1" dirty="0">
                <a:solidFill>
                  <a:srgbClr val="0000CC"/>
                </a:solidFill>
                <a:sym typeface="Symbol" pitchFamily="18" charset="2"/>
              </a:rPr>
              <a:t></a:t>
            </a:r>
            <a:r>
              <a:rPr lang="en-US" b="1" baseline="-25000" dirty="0">
                <a:solidFill>
                  <a:srgbClr val="0000CC"/>
                </a:solidFill>
                <a:sym typeface="Symbol" pitchFamily="18" charset="2"/>
              </a:rPr>
              <a:t>1</a:t>
            </a:r>
            <a:r>
              <a:rPr lang="en-US" dirty="0">
                <a:solidFill>
                  <a:srgbClr val="0000CC"/>
                </a:solidFill>
              </a:rPr>
              <a:t> </a:t>
            </a:r>
          </a:p>
        </p:txBody>
      </p:sp>
      <p:pic>
        <p:nvPicPr>
          <p:cNvPr id="30726" name="Picture 16" descr="15_05"/>
          <p:cNvPicPr>
            <a:picLocks noChangeAspect="1" noChangeArrowheads="1"/>
          </p:cNvPicPr>
          <p:nvPr/>
        </p:nvPicPr>
        <p:blipFill rotWithShape="1">
          <a:blip r:embed="rId3" cstate="print"/>
          <a:srcRect b="4461"/>
          <a:stretch/>
        </p:blipFill>
        <p:spPr bwMode="auto">
          <a:xfrm>
            <a:off x="5181600" y="3679826"/>
            <a:ext cx="3657600" cy="289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81000" y="152400"/>
            <a:ext cx="8458200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ORBITALS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304800" y="1292225"/>
            <a:ext cx="4876800" cy="220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</a:t>
            </a:r>
            <a:r>
              <a:rPr lang="en-US" sz="2000" b="1" baseline="-25000" dirty="0">
                <a:solidFill>
                  <a:srgbClr val="003300"/>
                </a:solidFill>
                <a:sym typeface="Symbol" pitchFamily="18" charset="2"/>
              </a:rPr>
              <a:t>3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* MO for 1,3-Butadiene</a:t>
            </a:r>
          </a:p>
          <a:p>
            <a:pPr algn="just">
              <a:spcBef>
                <a:spcPct val="50000"/>
              </a:spcBef>
            </a:pPr>
            <a:endParaRPr lang="en-US" b="1" dirty="0">
              <a:solidFill>
                <a:srgbClr val="0000CC"/>
              </a:solidFill>
              <a:sym typeface="Symbol" pitchFamily="18" charset="2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The third MO of 1,3-butadiene has two nodes, giving 2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 interactions and 1 bonding interaction.</a:t>
            </a: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This is an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 MO, and is vacant in the ground state </a:t>
            </a:r>
          </a:p>
        </p:txBody>
      </p:sp>
      <p:pic>
        <p:nvPicPr>
          <p:cNvPr id="31748" name="Picture 6" descr="15_06"/>
          <p:cNvPicPr>
            <a:picLocks noChangeAspect="1" noChangeArrowheads="1"/>
          </p:cNvPicPr>
          <p:nvPr/>
        </p:nvPicPr>
        <p:blipFill rotWithShape="1">
          <a:blip r:embed="rId2" cstate="print"/>
          <a:srcRect b="4642"/>
          <a:stretch/>
        </p:blipFill>
        <p:spPr bwMode="auto">
          <a:xfrm>
            <a:off x="5334000" y="879475"/>
            <a:ext cx="3200400" cy="25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304800" y="4338638"/>
            <a:ext cx="4648200" cy="220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</a:t>
            </a:r>
            <a:r>
              <a:rPr lang="en-US" sz="2000" b="1" baseline="-25000" dirty="0">
                <a:solidFill>
                  <a:srgbClr val="003300"/>
                </a:solidFill>
                <a:sym typeface="Symbol" pitchFamily="18" charset="2"/>
              </a:rPr>
              <a:t>4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* MO for 1,3-Butadiene</a:t>
            </a:r>
          </a:p>
          <a:p>
            <a:pPr algn="just">
              <a:spcBef>
                <a:spcPct val="50000"/>
              </a:spcBef>
            </a:pPr>
            <a:endParaRPr lang="en-US" b="1" dirty="0">
              <a:solidFill>
                <a:srgbClr val="0000CC"/>
              </a:solidFill>
              <a:sym typeface="Symbol" pitchFamily="18" charset="2"/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The fourth and the highest MO of 1,3-butadiene has three nodes  and three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 interactions.</a:t>
            </a:r>
          </a:p>
          <a:p>
            <a:pPr algn="just"/>
            <a:r>
              <a:rPr lang="en-US" dirty="0">
                <a:solidFill>
                  <a:srgbClr val="0000CC"/>
                </a:solidFill>
              </a:rPr>
              <a:t>It is strongly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, and is vacant in the ground state </a:t>
            </a:r>
          </a:p>
        </p:txBody>
      </p:sp>
      <p:pic>
        <p:nvPicPr>
          <p:cNvPr id="31750" name="Picture 8" descr="15_07"/>
          <p:cNvPicPr>
            <a:picLocks noChangeAspect="1" noChangeArrowheads="1"/>
          </p:cNvPicPr>
          <p:nvPr/>
        </p:nvPicPr>
        <p:blipFill rotWithShape="1">
          <a:blip r:embed="rId3" cstate="print"/>
          <a:srcRect b="5160"/>
          <a:stretch/>
        </p:blipFill>
        <p:spPr bwMode="auto">
          <a:xfrm>
            <a:off x="5257800" y="3992200"/>
            <a:ext cx="3505200" cy="25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381000" y="152400"/>
            <a:ext cx="8458200" cy="9848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ORBITALS</a:t>
            </a:r>
            <a:endParaRPr lang="en-US" sz="2000" b="1" dirty="0"/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The mechanism of the Diels-Alder reaction</a:t>
            </a:r>
          </a:p>
        </p:txBody>
      </p:sp>
      <p:pic>
        <p:nvPicPr>
          <p:cNvPr id="6148" name="Picture 33" descr="15_08"/>
          <p:cNvPicPr>
            <a:picLocks noChangeAspect="1" noChangeArrowheads="1"/>
          </p:cNvPicPr>
          <p:nvPr/>
        </p:nvPicPr>
        <p:blipFill rotWithShape="1">
          <a:blip r:embed="rId3" cstate="print"/>
          <a:srcRect b="4082"/>
          <a:stretch/>
        </p:blipFill>
        <p:spPr bwMode="auto">
          <a:xfrm>
            <a:off x="3886200" y="2460171"/>
            <a:ext cx="5029200" cy="409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85863"/>
            <a:ext cx="61722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Text Box 34"/>
          <p:cNvSpPr txBox="1">
            <a:spLocks noChangeArrowheads="1"/>
          </p:cNvSpPr>
          <p:nvPr/>
        </p:nvSpPr>
        <p:spPr bwMode="auto">
          <a:xfrm>
            <a:off x="304800" y="2475399"/>
            <a:ext cx="3581400" cy="247760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</a:rPr>
              <a:t>Conformations of 1,3-Butadiene</a:t>
            </a:r>
          </a:p>
          <a:p>
            <a:pPr>
              <a:spcBef>
                <a:spcPct val="50000"/>
              </a:spcBef>
            </a:pPr>
            <a:endParaRPr lang="en-US" b="1" dirty="0">
              <a:solidFill>
                <a:schemeClr val="accent2"/>
              </a:solidFill>
            </a:endParaRPr>
          </a:p>
          <a:p>
            <a:pPr algn="just"/>
            <a:r>
              <a:rPr lang="en-US" dirty="0">
                <a:solidFill>
                  <a:srgbClr val="540000"/>
                </a:solidFill>
              </a:rPr>
              <a:t>The</a:t>
            </a:r>
            <a:r>
              <a:rPr lang="en-US" i="1" dirty="0">
                <a:solidFill>
                  <a:srgbClr val="540000"/>
                </a:solidFill>
              </a:rPr>
              <a:t> trans</a:t>
            </a:r>
            <a:r>
              <a:rPr lang="en-US" dirty="0">
                <a:solidFill>
                  <a:srgbClr val="540000"/>
                </a:solidFill>
              </a:rPr>
              <a:t> conformer is more stable than the </a:t>
            </a:r>
            <a:r>
              <a:rPr lang="en-US" i="1" dirty="0" err="1">
                <a:solidFill>
                  <a:srgbClr val="540000"/>
                </a:solidFill>
              </a:rPr>
              <a:t>cis</a:t>
            </a:r>
            <a:r>
              <a:rPr lang="en-US" dirty="0">
                <a:solidFill>
                  <a:srgbClr val="540000"/>
                </a:solidFill>
              </a:rPr>
              <a:t> by 12 kJ/mol (2.8 kcal/mol).</a:t>
            </a:r>
          </a:p>
          <a:p>
            <a:pPr algn="just"/>
            <a:endParaRPr lang="en-US" dirty="0">
              <a:solidFill>
                <a:srgbClr val="540000"/>
              </a:solidFill>
            </a:endParaRPr>
          </a:p>
          <a:p>
            <a:pPr algn="just"/>
            <a:r>
              <a:rPr lang="en-US" dirty="0">
                <a:solidFill>
                  <a:srgbClr val="540000"/>
                </a:solidFill>
              </a:rPr>
              <a:t>They easily interconvert at room temperature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895585"/>
              </p:ext>
            </p:extLst>
          </p:nvPr>
        </p:nvGraphicFramePr>
        <p:xfrm>
          <a:off x="346166" y="5181600"/>
          <a:ext cx="335338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CS ChemDraw Drawing" r:id="rId5" imgW="2687904" imgH="1038968" progId="ChemDraw.Document.6.0">
                  <p:embed/>
                </p:oleObj>
              </mc:Choice>
              <mc:Fallback>
                <p:oleObj name="CS ChemDraw Drawing" r:id="rId5" imgW="2687904" imgH="103896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166" y="5181600"/>
                        <a:ext cx="3353382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1" descr="15_19Re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8588" y="2819400"/>
            <a:ext cx="236061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 Box 13"/>
          <p:cNvSpPr txBox="1">
            <a:spLocks noChangeArrowheads="1"/>
          </p:cNvSpPr>
          <p:nvPr/>
        </p:nvSpPr>
        <p:spPr bwMode="auto">
          <a:xfrm>
            <a:off x="304800" y="3078163"/>
            <a:ext cx="602138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CC"/>
                </a:solidFill>
              </a:rPr>
              <a:t>Symmetry-Allowed Reaction</a:t>
            </a:r>
          </a:p>
          <a:p>
            <a:pPr>
              <a:spcBef>
                <a:spcPct val="50000"/>
              </a:spcBef>
            </a:pPr>
            <a:endParaRPr lang="en-US" b="1" dirty="0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i="1" dirty="0" err="1">
                <a:solidFill>
                  <a:srgbClr val="800000"/>
                </a:solidFill>
              </a:rPr>
              <a:t>Diene</a:t>
            </a:r>
            <a:r>
              <a:rPr lang="en-US" b="1" i="1" dirty="0">
                <a:solidFill>
                  <a:srgbClr val="800000"/>
                </a:solidFill>
              </a:rPr>
              <a:t> contributes electrons from its highest energy occupied orbital (HOMO).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b="1" i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b="1" i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b="1" i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b="1" i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i="1" dirty="0" err="1">
                <a:solidFill>
                  <a:srgbClr val="800000"/>
                </a:solidFill>
              </a:rPr>
              <a:t>Dienophile</a:t>
            </a:r>
            <a:r>
              <a:rPr lang="en-US" b="1" i="1" dirty="0">
                <a:solidFill>
                  <a:srgbClr val="800000"/>
                </a:solidFill>
              </a:rPr>
              <a:t> receives electrons in its lowest energy unoccupied orbital (LUMO).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381000" y="185738"/>
            <a:ext cx="8458200" cy="280846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ORBITALS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just">
              <a:spcBef>
                <a:spcPct val="50000"/>
              </a:spcBef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The mechanism of the Diels-Alder reaction</a:t>
            </a:r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Around 1965, Woodward and Hoffmann developed a theory for predicting the results of </a:t>
            </a:r>
            <a:r>
              <a:rPr lang="en-US" dirty="0" err="1">
                <a:solidFill>
                  <a:srgbClr val="0000CC"/>
                </a:solidFill>
              </a:rPr>
              <a:t>pericyclic</a:t>
            </a:r>
            <a:r>
              <a:rPr lang="en-US" dirty="0">
                <a:solidFill>
                  <a:srgbClr val="0000CC"/>
                </a:solidFill>
              </a:rPr>
              <a:t> reactions using their theory of conservation of orbital symmetry.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4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800000"/>
                </a:solidFill>
              </a:rPr>
              <a:t>MO’s must overlap constructively to stabilize the transition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228600" y="76200"/>
            <a:ext cx="8610600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ORBITALS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defRPr/>
            </a:pPr>
            <a:endParaRPr lang="en-US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The “Forbidden” [2 + 2] </a:t>
            </a:r>
            <a:r>
              <a:rPr lang="en-US" sz="2000" b="1" dirty="0" err="1">
                <a:solidFill>
                  <a:srgbClr val="003300"/>
                </a:solidFill>
              </a:rPr>
              <a:t>cycloaddition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When a </a:t>
            </a:r>
            <a:r>
              <a:rPr lang="en-US" dirty="0" err="1">
                <a:solidFill>
                  <a:srgbClr val="0000CC"/>
                </a:solidFill>
              </a:rPr>
              <a:t>cycloaddition</a:t>
            </a:r>
            <a:r>
              <a:rPr lang="en-US" dirty="0">
                <a:solidFill>
                  <a:srgbClr val="0000CC"/>
                </a:solidFill>
              </a:rPr>
              <a:t> produces an overlap of positive-phase orbitals with negative phase orbitals (destructive overlap), </a:t>
            </a:r>
            <a:r>
              <a:rPr lang="en-US" dirty="0" err="1">
                <a:solidFill>
                  <a:srgbClr val="0000CC"/>
                </a:solidFill>
              </a:rPr>
              <a:t>antibonding</a:t>
            </a:r>
            <a:r>
              <a:rPr lang="en-US" dirty="0">
                <a:solidFill>
                  <a:srgbClr val="0000CC"/>
                </a:solidFill>
              </a:rPr>
              <a:t> interactions are generated. These interactions raise the activation energy; thus this reaction is classified as symmetry-forbidden.</a:t>
            </a:r>
          </a:p>
          <a:p>
            <a:pPr algn="just">
              <a:defRPr/>
            </a:pPr>
            <a:endParaRPr lang="en-US" sz="1400" dirty="0">
              <a:solidFill>
                <a:srgbClr val="660033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800000"/>
                </a:solidFill>
              </a:rPr>
              <a:t>[2 + 2] </a:t>
            </a:r>
            <a:r>
              <a:rPr lang="en-US" b="1" i="1" dirty="0" err="1">
                <a:solidFill>
                  <a:srgbClr val="800000"/>
                </a:solidFill>
              </a:rPr>
              <a:t>cycloaddition</a:t>
            </a:r>
            <a:r>
              <a:rPr lang="en-US" b="1" i="1" dirty="0">
                <a:solidFill>
                  <a:srgbClr val="800000"/>
                </a:solidFill>
              </a:rPr>
              <a:t> of two </a:t>
            </a:r>
            <a:r>
              <a:rPr lang="en-US" b="1" i="1" dirty="0" err="1">
                <a:solidFill>
                  <a:srgbClr val="800000"/>
                </a:solidFill>
              </a:rPr>
              <a:t>ethylenes</a:t>
            </a:r>
            <a:r>
              <a:rPr lang="en-US" b="1" i="1" dirty="0">
                <a:solidFill>
                  <a:srgbClr val="800000"/>
                </a:solidFill>
              </a:rPr>
              <a:t> to form </a:t>
            </a:r>
            <a:r>
              <a:rPr lang="en-US" b="1" i="1" dirty="0" err="1">
                <a:solidFill>
                  <a:srgbClr val="800000"/>
                </a:solidFill>
              </a:rPr>
              <a:t>cyclobutene</a:t>
            </a:r>
            <a:r>
              <a:rPr lang="en-US" b="1" i="1" dirty="0">
                <a:solidFill>
                  <a:srgbClr val="800000"/>
                </a:solidFill>
              </a:rPr>
              <a:t> has anti-bonding overlap of HOMO and LUMO; it is a symmetry-forbidden reaction.</a:t>
            </a:r>
            <a:r>
              <a:rPr lang="en-US" b="1" dirty="0">
                <a:solidFill>
                  <a:srgbClr val="800000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3048001"/>
            <a:ext cx="8521337" cy="3700668"/>
            <a:chOff x="381000" y="3048001"/>
            <a:chExt cx="8521337" cy="3700668"/>
          </a:xfrm>
        </p:grpSpPr>
        <p:pic>
          <p:nvPicPr>
            <p:cNvPr id="33795" name="Picture 14" descr="15_20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9090" b="6185"/>
            <a:stretch/>
          </p:blipFill>
          <p:spPr bwMode="auto">
            <a:xfrm>
              <a:off x="5562600" y="4238134"/>
              <a:ext cx="3339737" cy="2510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838200" y="3048001"/>
              <a:ext cx="6858000" cy="121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81000" y="4386376"/>
              <a:ext cx="4724400" cy="224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CONJUGATED SYSTEMS</a:t>
            </a:r>
          </a:p>
          <a:p>
            <a:pPr>
              <a:defRPr/>
            </a:pPr>
            <a:endParaRPr lang="en-US" sz="1600" dirty="0">
              <a:solidFill>
                <a:srgbClr val="000066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There are three categories for dienes</a:t>
            </a:r>
          </a:p>
          <a:p>
            <a:pPr algn="just"/>
            <a:r>
              <a:rPr lang="en-US" b="1" dirty="0">
                <a:solidFill>
                  <a:srgbClr val="006600"/>
                </a:solidFill>
              </a:rPr>
              <a:t>Cumulated – pi bonds are adjacent</a:t>
            </a:r>
          </a:p>
          <a:p>
            <a:pPr algn="just"/>
            <a:r>
              <a:rPr lang="en-US" b="1" dirty="0">
                <a:solidFill>
                  <a:srgbClr val="006600"/>
                </a:solidFill>
              </a:rPr>
              <a:t>Conjugated – pi bonds are separated by exactly ONE single bond </a:t>
            </a:r>
          </a:p>
          <a:p>
            <a:pPr algn="just"/>
            <a:r>
              <a:rPr lang="en-US" b="1" dirty="0">
                <a:solidFill>
                  <a:srgbClr val="006600"/>
                </a:solidFill>
              </a:rPr>
              <a:t>Isolated – pi bonds are separated by any distance greater than ONE single bond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" y="2095579"/>
            <a:ext cx="8382000" cy="4457621"/>
            <a:chOff x="457200" y="2057400"/>
            <a:chExt cx="8382000" cy="4457621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935384" y="2057400"/>
              <a:ext cx="7273231" cy="1205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75369" y="3352801"/>
              <a:ext cx="8111431" cy="183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457200" y="5181600"/>
              <a:ext cx="8382000" cy="1333421"/>
              <a:chOff x="285206" y="5268931"/>
              <a:chExt cx="8553994" cy="1436669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4751120" y="5268931"/>
                <a:ext cx="4088080" cy="14366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285206" y="5431971"/>
                <a:ext cx="4134394" cy="1045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1" name="Rectangle 10"/>
          <p:cNvSpPr/>
          <p:nvPr/>
        </p:nvSpPr>
        <p:spPr>
          <a:xfrm>
            <a:off x="4953000" y="697468"/>
            <a:ext cx="37338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17.1  P. 783, 17.4, 17.5 P.785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 17.32 to 17.34 P.826</a:t>
            </a:r>
          </a:p>
        </p:txBody>
      </p:sp>
    </p:spTree>
    <p:extLst>
      <p:ext uri="{BB962C8B-B14F-4D97-AF65-F5344CB8AC3E}">
        <p14:creationId xmlns:p14="http://schemas.microsoft.com/office/powerpoint/2010/main" val="29583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81000" y="228600"/>
            <a:ext cx="8458200" cy="20774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MOLECULAR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ORBITALS</a:t>
            </a:r>
            <a:endParaRPr lang="en-US" sz="2800" dirty="0">
              <a:latin typeface="Arial Black" panose="020B0A04020102020204" pitchFamily="34" charset="0"/>
            </a:endParaRPr>
          </a:p>
          <a:p>
            <a:pPr algn="just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Photochemical </a:t>
            </a:r>
            <a:r>
              <a:rPr lang="en-US" sz="2000" b="1" dirty="0">
                <a:solidFill>
                  <a:srgbClr val="003300"/>
                </a:solidFill>
              </a:rPr>
              <a:t>Induction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Absorption of correct energy photon will promote an electron to an energy level that was previously unoccupied.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381000" y="6107113"/>
            <a:ext cx="838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>
                <a:solidFill>
                  <a:srgbClr val="A50021"/>
                </a:solidFill>
              </a:rPr>
              <a:t>[2 + 2] </a:t>
            </a:r>
            <a:r>
              <a:rPr lang="en-US" b="1" i="1" dirty="0" err="1">
                <a:solidFill>
                  <a:srgbClr val="A50021"/>
                </a:solidFill>
              </a:rPr>
              <a:t>Cycloaddition</a:t>
            </a:r>
            <a:r>
              <a:rPr lang="en-US" b="1" i="1" dirty="0">
                <a:solidFill>
                  <a:srgbClr val="A50021"/>
                </a:solidFill>
              </a:rPr>
              <a:t> are thermally forbidden,   but </a:t>
            </a:r>
            <a:r>
              <a:rPr lang="en-US" b="1" i="1" dirty="0" err="1">
                <a:solidFill>
                  <a:srgbClr val="A50021"/>
                </a:solidFill>
              </a:rPr>
              <a:t>photochemically</a:t>
            </a:r>
            <a:r>
              <a:rPr lang="en-US" b="1" i="1" dirty="0">
                <a:solidFill>
                  <a:srgbClr val="A50021"/>
                </a:solidFill>
              </a:rPr>
              <a:t> allowed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2721452"/>
            <a:ext cx="8659471" cy="2764948"/>
            <a:chOff x="228600" y="2721452"/>
            <a:chExt cx="8659471" cy="2764948"/>
          </a:xfrm>
        </p:grpSpPr>
        <p:pic>
          <p:nvPicPr>
            <p:cNvPr id="34819" name="Picture 5" descr="15_2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6226"/>
            <a:stretch/>
          </p:blipFill>
          <p:spPr bwMode="auto">
            <a:xfrm>
              <a:off x="228600" y="2760663"/>
              <a:ext cx="5105400" cy="27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1" name="Picture 7" descr="15_2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3376"/>
            <a:stretch/>
          </p:blipFill>
          <p:spPr bwMode="auto">
            <a:xfrm>
              <a:off x="5486400" y="2721452"/>
              <a:ext cx="3401671" cy="2764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534400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Electrocyclic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</a:t>
            </a:r>
          </a:p>
          <a:p>
            <a:pPr algn="ctr"/>
            <a:endParaRPr lang="en-US" sz="2800" b="1" cap="all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n-US" sz="2800" b="1" cap="all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endParaRPr lang="en-US" sz="2800" b="1" cap="all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sz="900" dirty="0" smtClean="0"/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When </a:t>
            </a:r>
            <a:r>
              <a:rPr lang="en-US" dirty="0">
                <a:solidFill>
                  <a:srgbClr val="0000CC"/>
                </a:solidFill>
              </a:rPr>
              <a:t>substituents are present on the terminal carbons, stereoisomers are possible. The use of light versus heat gives different products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b="1" i="1" dirty="0" smtClean="0">
                <a:solidFill>
                  <a:srgbClr val="800000"/>
                </a:solidFill>
              </a:rPr>
              <a:t>Often the energy present at room temperature is sufficient to promote thermal </a:t>
            </a:r>
            <a:r>
              <a:rPr lang="en-US" b="1" i="1" dirty="0" err="1" smtClean="0">
                <a:solidFill>
                  <a:srgbClr val="800000"/>
                </a:solidFill>
              </a:rPr>
              <a:t>electrocyclic</a:t>
            </a:r>
            <a:r>
              <a:rPr lang="en-US" b="1" i="1" dirty="0" smtClean="0">
                <a:solidFill>
                  <a:srgbClr val="800000"/>
                </a:solidFill>
              </a:rPr>
              <a:t> reactions. However, with the use heat, the configuration of the reactant determines the product formed.</a:t>
            </a:r>
            <a:endParaRPr lang="en-US" cap="all" dirty="0">
              <a:solidFill>
                <a:srgbClr val="8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b="54395"/>
          <a:stretch/>
        </p:blipFill>
        <p:spPr bwMode="auto">
          <a:xfrm>
            <a:off x="1219200" y="838201"/>
            <a:ext cx="3059698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1" y="3657600"/>
            <a:ext cx="7924799" cy="310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410200" y="697468"/>
            <a:ext cx="29718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17.22, 17.23 P. 811</a:t>
            </a:r>
          </a:p>
        </p:txBody>
      </p:sp>
    </p:spTree>
    <p:extLst>
      <p:ext uri="{BB962C8B-B14F-4D97-AF65-F5344CB8AC3E}">
        <p14:creationId xmlns:p14="http://schemas.microsoft.com/office/powerpoint/2010/main" val="260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Electrocyclic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</a:t>
            </a:r>
          </a:p>
          <a:p>
            <a:endParaRPr lang="en-US" dirty="0" smtClean="0"/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>
                <a:solidFill>
                  <a:srgbClr val="0000CC"/>
                </a:solidFill>
              </a:rPr>
              <a:t>symmetry of the HOMO determines the </a:t>
            </a:r>
            <a:r>
              <a:rPr lang="en-US" dirty="0" smtClean="0">
                <a:solidFill>
                  <a:srgbClr val="0000CC"/>
                </a:solidFill>
              </a:rPr>
              <a:t>outcome. The </a:t>
            </a:r>
            <a:r>
              <a:rPr lang="en-US" dirty="0">
                <a:solidFill>
                  <a:srgbClr val="0000CC"/>
                </a:solidFill>
              </a:rPr>
              <a:t>terminal carbons rotate as they become sp</a:t>
            </a:r>
            <a:r>
              <a:rPr lang="en-US" baseline="30000" dirty="0">
                <a:solidFill>
                  <a:srgbClr val="0000CC"/>
                </a:solidFill>
              </a:rPr>
              <a:t>3</a:t>
            </a:r>
            <a:r>
              <a:rPr lang="en-US" dirty="0">
                <a:solidFill>
                  <a:srgbClr val="0000CC"/>
                </a:solidFill>
              </a:rPr>
              <a:t> hybridized and overlap lobes that are in </a:t>
            </a:r>
            <a:r>
              <a:rPr lang="en-US" dirty="0" smtClean="0">
                <a:solidFill>
                  <a:srgbClr val="0000CC"/>
                </a:solidFill>
              </a:rPr>
              <a:t>phase.</a:t>
            </a:r>
          </a:p>
          <a:p>
            <a:pPr algn="just"/>
            <a:endParaRPr lang="en-US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b="1" cap="all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endParaRPr lang="en-US" sz="800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just"/>
            <a:r>
              <a:rPr lang="en-US" sz="2000" b="1" dirty="0" err="1">
                <a:solidFill>
                  <a:srgbClr val="006600"/>
                </a:solidFill>
              </a:rPr>
              <a:t>Disrotatory</a:t>
            </a:r>
            <a:r>
              <a:rPr lang="en-US" sz="2000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rotation (one rotates clockwise and the other counterclockwise) gives the cis </a:t>
            </a:r>
            <a:r>
              <a:rPr lang="en-US" dirty="0" smtClean="0">
                <a:solidFill>
                  <a:srgbClr val="0000CC"/>
                </a:solidFill>
              </a:rPr>
              <a:t>product.</a:t>
            </a:r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b="1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506617"/>
            <a:ext cx="6495507" cy="204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4400" y="4343400"/>
            <a:ext cx="7848600" cy="230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95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Electrocyclic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000" dirty="0"/>
          </a:p>
          <a:p>
            <a:pPr algn="just"/>
            <a:r>
              <a:rPr lang="en-US" dirty="0">
                <a:solidFill>
                  <a:srgbClr val="0000CC"/>
                </a:solidFill>
              </a:rPr>
              <a:t>Under photochemical conditions, light energy excites an electron from the HOMO to the LUMO, and What was the LUMO becomes the new HOMO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sz="1200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disrotatory</a:t>
            </a:r>
            <a:r>
              <a:rPr lang="en-US" dirty="0">
                <a:solidFill>
                  <a:srgbClr val="0000CC"/>
                </a:solidFill>
              </a:rPr>
              <a:t> nature of the photochemical [2+2] </a:t>
            </a:r>
            <a:r>
              <a:rPr lang="en-US" dirty="0" err="1">
                <a:solidFill>
                  <a:srgbClr val="0000CC"/>
                </a:solidFill>
              </a:rPr>
              <a:t>electrocyclic</a:t>
            </a:r>
            <a:r>
              <a:rPr lang="en-US" dirty="0">
                <a:solidFill>
                  <a:srgbClr val="0000CC"/>
                </a:solidFill>
              </a:rPr>
              <a:t> ring-closing is difficult to observe directly, because the thermodynamically favors ring opening. Thus, the ring-opening reaction gives products that result from </a:t>
            </a:r>
            <a:r>
              <a:rPr lang="en-US" dirty="0" err="1">
                <a:solidFill>
                  <a:srgbClr val="0000CC"/>
                </a:solidFill>
              </a:rPr>
              <a:t>disrotatory</a:t>
            </a:r>
            <a:r>
              <a:rPr lang="en-US" dirty="0">
                <a:solidFill>
                  <a:srgbClr val="0000CC"/>
                </a:solidFill>
              </a:rPr>
              <a:t> rotation.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755891"/>
            <a:ext cx="8382000" cy="1883228"/>
            <a:chOff x="381000" y="755891"/>
            <a:chExt cx="8382000" cy="188322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b="54881"/>
            <a:stretch/>
          </p:blipFill>
          <p:spPr bwMode="auto">
            <a:xfrm>
              <a:off x="381000" y="762000"/>
              <a:ext cx="4343400" cy="1877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t="54483" r="22531" b="1367"/>
            <a:stretch/>
          </p:blipFill>
          <p:spPr bwMode="auto">
            <a:xfrm>
              <a:off x="5541262" y="755891"/>
              <a:ext cx="3221738" cy="1758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381000" y="3400469"/>
            <a:ext cx="8382000" cy="2009731"/>
            <a:chOff x="381000" y="3144148"/>
            <a:chExt cx="8382000" cy="2009731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/>
            <a:srcRect r="26384"/>
            <a:stretch>
              <a:fillRect/>
            </a:stretch>
          </p:blipFill>
          <p:spPr bwMode="auto">
            <a:xfrm>
              <a:off x="381000" y="3352800"/>
              <a:ext cx="5334000" cy="1801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087276" y="3144148"/>
              <a:ext cx="2675724" cy="1710917"/>
              <a:chOff x="3589687" y="1658003"/>
              <a:chExt cx="3754143" cy="2751577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76558" t="11758" b="14807"/>
              <a:stretch>
                <a:fillRect/>
              </a:stretch>
            </p:blipFill>
            <p:spPr bwMode="auto">
              <a:xfrm>
                <a:off x="3810184" y="1658003"/>
                <a:ext cx="3533646" cy="2751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589687" y="2698663"/>
                <a:ext cx="361615" cy="37922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55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1368" y="4724400"/>
            <a:ext cx="729963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04800" y="152400"/>
            <a:ext cx="8610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Sigmatropic</a:t>
            </a:r>
            <a:r>
              <a:rPr lang="en-US" sz="28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Rearrangements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sz="2000" b="1" dirty="0" err="1" smtClean="0">
                <a:solidFill>
                  <a:srgbClr val="003300"/>
                </a:solidFill>
              </a:rPr>
              <a:t>Sigmatropic</a:t>
            </a:r>
            <a:r>
              <a:rPr lang="en-US" sz="2000" b="1" dirty="0" smtClean="0">
                <a:solidFill>
                  <a:srgbClr val="003300"/>
                </a:solidFill>
              </a:rPr>
              <a:t> </a:t>
            </a:r>
            <a:r>
              <a:rPr lang="en-US" sz="2000" b="1" dirty="0">
                <a:solidFill>
                  <a:srgbClr val="003300"/>
                </a:solidFill>
              </a:rPr>
              <a:t>Rearrangements </a:t>
            </a:r>
            <a:r>
              <a:rPr lang="en-US" dirty="0">
                <a:solidFill>
                  <a:srgbClr val="0000CC"/>
                </a:solidFill>
              </a:rPr>
              <a:t>– a pericyclic reaction in which one sigma bond is replaced with </a:t>
            </a:r>
            <a:r>
              <a:rPr lang="en-US" dirty="0" smtClean="0">
                <a:solidFill>
                  <a:srgbClr val="0000CC"/>
                </a:solidFill>
              </a:rPr>
              <a:t>another</a:t>
            </a:r>
          </a:p>
          <a:p>
            <a:pPr algn="just"/>
            <a:endParaRPr lang="en-US" cap="all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86200" y="1219201"/>
            <a:ext cx="5076854" cy="17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4800" y="1447800"/>
            <a:ext cx="325770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733800" y="2946066"/>
            <a:ext cx="518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00CC"/>
                </a:solidFill>
              </a:rPr>
              <a:t>For the notation for </a:t>
            </a:r>
            <a:r>
              <a:rPr lang="en-US" b="1" dirty="0" err="1">
                <a:solidFill>
                  <a:srgbClr val="0000CC"/>
                </a:solidFill>
              </a:rPr>
              <a:t>sigmatropic</a:t>
            </a:r>
            <a:r>
              <a:rPr lang="en-US" b="1" dirty="0">
                <a:solidFill>
                  <a:srgbClr val="0000CC"/>
                </a:solidFill>
              </a:rPr>
              <a:t> rearrangements, one must count the number of atoms on each side of the sigma bonds that are breaking and forming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522" y="3897868"/>
            <a:ext cx="413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This is a [3,3] </a:t>
            </a:r>
            <a:r>
              <a:rPr lang="en-US" b="1" dirty="0" err="1">
                <a:solidFill>
                  <a:srgbClr val="C00000"/>
                </a:solidFill>
              </a:rPr>
              <a:t>sigmatropic</a:t>
            </a:r>
            <a:r>
              <a:rPr lang="en-US" b="1" dirty="0">
                <a:solidFill>
                  <a:srgbClr val="C00000"/>
                </a:solidFill>
              </a:rPr>
              <a:t> rearrangement 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522" y="4355068"/>
            <a:ext cx="862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The reaction below is a [1,5] </a:t>
            </a:r>
            <a:r>
              <a:rPr lang="en-US" b="1" dirty="0" err="1">
                <a:solidFill>
                  <a:srgbClr val="0000CC"/>
                </a:solidFill>
              </a:rPr>
              <a:t>sigmatropic</a:t>
            </a:r>
            <a:r>
              <a:rPr lang="en-US" b="1" dirty="0">
                <a:solidFill>
                  <a:srgbClr val="0000CC"/>
                </a:solidFill>
              </a:rPr>
              <a:t> rearrangement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1600" y="3810000"/>
            <a:ext cx="3581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17.25, 17.27  P.813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17.56, 17.57, 17.59 P. 828</a:t>
            </a:r>
          </a:p>
        </p:txBody>
      </p:sp>
    </p:spTree>
    <p:extLst>
      <p:ext uri="{BB962C8B-B14F-4D97-AF65-F5344CB8AC3E}">
        <p14:creationId xmlns:p14="http://schemas.microsoft.com/office/powerpoint/2010/main" val="17034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228600" y="152400"/>
            <a:ext cx="8686800" cy="29238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defRPr/>
            </a:pPr>
            <a:endParaRPr lang="en-US" sz="1400" b="1" dirty="0">
              <a:solidFill>
                <a:srgbClr val="0000CC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When a molecule absorbs at its longest wavelength, an electron is excited from its HOMO to its LUMO.</a:t>
            </a:r>
          </a:p>
          <a:p>
            <a:pPr algn="just">
              <a:defRPr/>
            </a:pPr>
            <a:endParaRPr lang="en-US" sz="9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For most alkenes and </a:t>
            </a:r>
            <a:r>
              <a:rPr lang="en-US" dirty="0" err="1">
                <a:solidFill>
                  <a:srgbClr val="0000CC"/>
                </a:solidFill>
              </a:rPr>
              <a:t>alkadienes</a:t>
            </a:r>
            <a:r>
              <a:rPr lang="en-US" dirty="0">
                <a:solidFill>
                  <a:srgbClr val="0000CC"/>
                </a:solidFill>
              </a:rPr>
              <a:t>, the HOMO is a bonding (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π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) orbital and the LUMO an </a:t>
            </a:r>
            <a:r>
              <a:rPr lang="en-US" dirty="0" err="1">
                <a:solidFill>
                  <a:srgbClr val="0000CC"/>
                </a:solidFill>
                <a:cs typeface="Times New Roman" pitchFamily="18" charset="0"/>
              </a:rPr>
              <a:t>antibonding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 (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π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*) orbital.</a:t>
            </a: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  <a:cs typeface="Times New Roman" pitchFamily="18" charset="0"/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In general, the greater the number of conjugated multiple bonds in a molecule, the longer will be the its </a:t>
            </a:r>
            <a:r>
              <a:rPr lang="el-GR" b="1" i="1" dirty="0">
                <a:solidFill>
                  <a:srgbClr val="800000"/>
                </a:solidFill>
                <a:cs typeface="Times New Roman" pitchFamily="18" charset="0"/>
              </a:rPr>
              <a:t>λ</a:t>
            </a:r>
            <a:r>
              <a:rPr lang="en-US" b="1" i="1" baseline="-25000" dirty="0" smtClean="0">
                <a:solidFill>
                  <a:srgbClr val="800000"/>
                </a:solidFill>
                <a:cs typeface="Times New Roman" pitchFamily="18" charset="0"/>
              </a:rPr>
              <a:t>max</a:t>
            </a: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800000"/>
                </a:solidFill>
                <a:cs typeface="Times New Roman" pitchFamily="18" charset="0"/>
              </a:rPr>
              <a:t>and  </a:t>
            </a:r>
            <a:r>
              <a:rPr lang="en-US" b="1" i="1" dirty="0">
                <a:solidFill>
                  <a:srgbClr val="800000"/>
                </a:solidFill>
              </a:rPr>
              <a:t>the lower the </a:t>
            </a:r>
            <a:r>
              <a:rPr lang="en-US" b="1" i="1" dirty="0" smtClean="0">
                <a:solidFill>
                  <a:srgbClr val="800000"/>
                </a:solidFill>
              </a:rPr>
              <a:t> transition energy.</a:t>
            </a:r>
            <a:endParaRPr lang="en-US" b="1" i="1" dirty="0">
              <a:solidFill>
                <a:srgbClr val="800000"/>
              </a:solidFill>
              <a:cs typeface="Times New Roman" pitchFamily="18" charset="0"/>
            </a:endParaRPr>
          </a:p>
          <a:p>
            <a:pPr>
              <a:defRPr/>
            </a:pPr>
            <a:endParaRPr lang="el-GR" sz="1600" dirty="0">
              <a:solidFill>
                <a:schemeClr val="accent2"/>
              </a:solidFill>
              <a:latin typeface="Tahoma" pitchFamily="34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5843" name="Picture 9" descr="15_24"/>
          <p:cNvPicPr>
            <a:picLocks noChangeAspect="1" noChangeArrowheads="1"/>
          </p:cNvPicPr>
          <p:nvPr/>
        </p:nvPicPr>
        <p:blipFill rotWithShape="1">
          <a:blip r:embed="rId2" cstate="print"/>
          <a:srcRect b="2703"/>
          <a:stretch/>
        </p:blipFill>
        <p:spPr bwMode="auto">
          <a:xfrm>
            <a:off x="304800" y="3028407"/>
            <a:ext cx="6172200" cy="375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10"/>
          <p:cNvSpPr>
            <a:spLocks noGrp="1" noChangeArrowheads="1"/>
          </p:cNvSpPr>
          <p:nvPr>
            <p:ph type="title"/>
          </p:nvPr>
        </p:nvSpPr>
        <p:spPr>
          <a:xfrm>
            <a:off x="6248400" y="2819400"/>
            <a:ext cx="2438400" cy="914400"/>
          </a:xfrm>
          <a:noFill/>
          <a:ln>
            <a:solidFill>
              <a:srgbClr val="FF0000"/>
            </a:solidFill>
          </a:ln>
        </p:spPr>
        <p:txBody>
          <a:bodyPr/>
          <a:lstStyle/>
          <a:p>
            <a:pPr algn="l" eaLnBrk="1" hangingPunct="1">
              <a:buFont typeface="Symbol" pitchFamily="18" charset="2"/>
              <a:buChar char="p"/>
            </a:pPr>
            <a:r>
              <a:rPr lang="en-US" sz="2000" dirty="0" smtClean="0">
                <a:solidFill>
                  <a:srgbClr val="003300"/>
                </a:solidFill>
                <a:latin typeface="+mn-lt"/>
                <a:sym typeface="Symbol" pitchFamily="18" charset="2"/>
              </a:rPr>
              <a:t> * </a:t>
            </a:r>
            <a:r>
              <a:rPr lang="en-US" sz="2000" dirty="0">
                <a:solidFill>
                  <a:srgbClr val="003300"/>
                </a:solidFill>
                <a:latin typeface="+mn-lt"/>
                <a:sym typeface="Symbol" pitchFamily="18" charset="2"/>
              </a:rPr>
              <a:t> </a:t>
            </a:r>
            <a:r>
              <a:rPr lang="en-US" sz="2000" b="1" dirty="0" smtClean="0">
                <a:solidFill>
                  <a:srgbClr val="003300"/>
                </a:solidFill>
                <a:latin typeface="+mn-lt"/>
                <a:sym typeface="Symbol" pitchFamily="18" charset="2"/>
              </a:rPr>
              <a:t>for </a:t>
            </a:r>
            <a:r>
              <a:rPr lang="en-US" sz="2000" b="1" dirty="0" smtClean="0">
                <a:solidFill>
                  <a:srgbClr val="003300"/>
                </a:solidFill>
                <a:latin typeface="+mn-lt"/>
              </a:rPr>
              <a:t>ethylene and  butadiene</a:t>
            </a:r>
          </a:p>
        </p:txBody>
      </p:sp>
      <p:sp>
        <p:nvSpPr>
          <p:cNvPr id="35845" name="Text Box 11"/>
          <p:cNvSpPr txBox="1">
            <a:spLocks noChangeArrowheads="1"/>
          </p:cNvSpPr>
          <p:nvPr/>
        </p:nvSpPr>
        <p:spPr bwMode="auto">
          <a:xfrm>
            <a:off x="6019800" y="4861173"/>
            <a:ext cx="2895600" cy="161582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b="1">
                <a:solidFill>
                  <a:srgbClr val="800000"/>
                </a:solidFill>
              </a:rPr>
              <a:t>Alkenes and nonconjugated dienes usually absorb at </a:t>
            </a:r>
            <a:r>
              <a:rPr lang="el-GR" b="1">
                <a:solidFill>
                  <a:srgbClr val="800000"/>
                </a:solidFill>
                <a:cs typeface="Times New Roman" pitchFamily="18" charset="0"/>
              </a:rPr>
              <a:t>λ</a:t>
            </a:r>
            <a:r>
              <a:rPr lang="en-US" b="1" baseline="-25000">
                <a:solidFill>
                  <a:srgbClr val="800000"/>
                </a:solidFill>
                <a:cs typeface="Times New Roman" pitchFamily="18" charset="0"/>
              </a:rPr>
              <a:t>max</a:t>
            </a:r>
            <a:r>
              <a:rPr lang="en-US" b="1">
                <a:solidFill>
                  <a:srgbClr val="800000"/>
                </a:solidFill>
                <a:cs typeface="Times New Roman" pitchFamily="18" charset="0"/>
              </a:rPr>
              <a:t> below 200 nm</a:t>
            </a:r>
          </a:p>
          <a:p>
            <a:pPr algn="just">
              <a:spcBef>
                <a:spcPct val="50000"/>
              </a:spcBef>
            </a:pPr>
            <a:r>
              <a:rPr lang="en-US" b="1">
                <a:solidFill>
                  <a:srgbClr val="800000"/>
                </a:solidFill>
                <a:cs typeface="Times New Roman" pitchFamily="18" charset="0"/>
              </a:rPr>
              <a:t>Conjugated dienes absorb at </a:t>
            </a:r>
            <a:r>
              <a:rPr lang="el-GR" b="1">
                <a:solidFill>
                  <a:srgbClr val="800000"/>
                </a:solidFill>
                <a:cs typeface="Times New Roman" pitchFamily="18" charset="0"/>
              </a:rPr>
              <a:t>λ</a:t>
            </a:r>
            <a:r>
              <a:rPr lang="en-US" b="1" baseline="-25000">
                <a:solidFill>
                  <a:srgbClr val="800000"/>
                </a:solidFill>
                <a:cs typeface="Times New Roman" pitchFamily="18" charset="0"/>
              </a:rPr>
              <a:t>max</a:t>
            </a:r>
            <a:r>
              <a:rPr lang="en-US" b="1">
                <a:solidFill>
                  <a:srgbClr val="800000"/>
                </a:solidFill>
                <a:cs typeface="Times New Roman" pitchFamily="18" charset="0"/>
              </a:rPr>
              <a:t> longer than 200 nm</a:t>
            </a:r>
            <a:endParaRPr lang="el-GR" b="1">
              <a:solidFill>
                <a:srgbClr val="8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3542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dirty="0">
              <a:solidFill>
                <a:schemeClr val="tx2"/>
              </a:solidFill>
            </a:endParaRPr>
          </a:p>
          <a:p>
            <a:pPr algn="just">
              <a:defRPr/>
            </a:pPr>
            <a:r>
              <a:rPr lang="en-US" b="1" i="1" dirty="0" err="1">
                <a:solidFill>
                  <a:srgbClr val="800000"/>
                </a:solidFill>
              </a:rPr>
              <a:t>Uv</a:t>
            </a:r>
            <a:r>
              <a:rPr lang="en-US" b="1" i="1" dirty="0">
                <a:solidFill>
                  <a:srgbClr val="800000"/>
                </a:solidFill>
              </a:rPr>
              <a:t>-Vis spectrophotometer measures the amount of light absorbed by a sample at each wavelength of the UV and visible regions of the electromagnetic spectrum.</a:t>
            </a:r>
            <a:endParaRPr lang="en-US" b="1" dirty="0">
              <a:solidFill>
                <a:srgbClr val="800000"/>
              </a:solidFill>
              <a:sym typeface="Symbol" pitchFamily="18" charset="2"/>
            </a:endParaRP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6962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3000" cy="5940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8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Obtaining a UV Spectrum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800000"/>
                </a:solidFill>
              </a:rPr>
              <a:t>The spectrometer measures the intensity of a reference beam through solvent only (</a:t>
            </a:r>
            <a:r>
              <a:rPr lang="en-US" b="1" i="1" dirty="0" err="1">
                <a:solidFill>
                  <a:srgbClr val="800000"/>
                </a:solidFill>
              </a:rPr>
              <a:t>I</a:t>
            </a:r>
            <a:r>
              <a:rPr lang="en-US" b="1" dirty="0" err="1">
                <a:solidFill>
                  <a:srgbClr val="800000"/>
                </a:solidFill>
              </a:rPr>
              <a:t>r</a:t>
            </a:r>
            <a:r>
              <a:rPr lang="en-US" b="1" dirty="0">
                <a:solidFill>
                  <a:srgbClr val="800000"/>
                </a:solidFill>
              </a:rPr>
              <a:t>) and the intensity of a beam through a solution of the sample (</a:t>
            </a:r>
            <a:r>
              <a:rPr lang="en-US" b="1" i="1" dirty="0">
                <a:solidFill>
                  <a:srgbClr val="800000"/>
                </a:solidFill>
              </a:rPr>
              <a:t>I</a:t>
            </a:r>
            <a:r>
              <a:rPr lang="en-US" b="1" dirty="0">
                <a:solidFill>
                  <a:srgbClr val="800000"/>
                </a:solidFill>
              </a:rPr>
              <a:t>s).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800000"/>
                </a:solidFill>
              </a:rPr>
              <a:t>Absorbance is the log of the ratio</a:t>
            </a:r>
            <a:r>
              <a:rPr lang="en-US" b="1" dirty="0" smtClean="0">
                <a:solidFill>
                  <a:srgbClr val="80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C00000"/>
              </a:solidFill>
            </a:endParaRPr>
          </a:p>
          <a:p>
            <a:pPr algn="just"/>
            <a:r>
              <a:rPr lang="en-US" b="1" dirty="0" err="1" smtClean="0">
                <a:solidFill>
                  <a:srgbClr val="003300"/>
                </a:solidFill>
              </a:rPr>
              <a:t>Avobenzene</a:t>
            </a:r>
            <a:r>
              <a:rPr lang="en-US" b="1" dirty="0" smtClean="0">
                <a:solidFill>
                  <a:srgbClr val="003300"/>
                </a:solidFill>
              </a:rPr>
              <a:t> </a:t>
            </a:r>
            <a:r>
              <a:rPr lang="en-US" b="1" dirty="0">
                <a:solidFill>
                  <a:srgbClr val="003300"/>
                </a:solidFill>
              </a:rPr>
              <a:t>is an example of a molecule used in </a:t>
            </a:r>
            <a:r>
              <a:rPr lang="en-US" b="1" dirty="0" smtClean="0">
                <a:solidFill>
                  <a:srgbClr val="003300"/>
                </a:solidFill>
              </a:rPr>
              <a:t>sunscreens that </a:t>
            </a:r>
            <a:r>
              <a:rPr lang="en-US" b="1" dirty="0">
                <a:solidFill>
                  <a:srgbClr val="003300"/>
                </a:solidFill>
              </a:rPr>
              <a:t>absorbs light with </a:t>
            </a:r>
            <a:r>
              <a:rPr lang="en-US" b="1" dirty="0" err="1" smtClean="0">
                <a:solidFill>
                  <a:srgbClr val="003300"/>
                </a:solidFill>
              </a:rPr>
              <a:t>λ</a:t>
            </a:r>
            <a:r>
              <a:rPr lang="en-US" b="1" baseline="-25000" dirty="0" err="1" smtClean="0">
                <a:solidFill>
                  <a:srgbClr val="003300"/>
                </a:solidFill>
              </a:rPr>
              <a:t>max</a:t>
            </a:r>
            <a:r>
              <a:rPr lang="en-US" b="1" baseline="-25000" dirty="0" smtClean="0">
                <a:solidFill>
                  <a:srgbClr val="003300"/>
                </a:solidFill>
              </a:rPr>
              <a:t> </a:t>
            </a:r>
            <a:r>
              <a:rPr lang="en-US" b="1" dirty="0" smtClean="0">
                <a:solidFill>
                  <a:srgbClr val="003300"/>
                </a:solidFill>
              </a:rPr>
              <a:t>= 360 nm (blocks UVA), while </a:t>
            </a:r>
            <a:r>
              <a:rPr lang="en-US" b="1" dirty="0" err="1" smtClean="0">
                <a:solidFill>
                  <a:srgbClr val="003300"/>
                </a:solidFill>
              </a:rPr>
              <a:t>Octyl</a:t>
            </a:r>
            <a:r>
              <a:rPr lang="en-US" b="1" dirty="0" smtClean="0">
                <a:solidFill>
                  <a:srgbClr val="003300"/>
                </a:solidFill>
              </a:rPr>
              <a:t> </a:t>
            </a:r>
            <a:r>
              <a:rPr lang="en-US" b="1" dirty="0" err="1" smtClean="0">
                <a:solidFill>
                  <a:srgbClr val="003300"/>
                </a:solidFill>
              </a:rPr>
              <a:t>methoxycinnamate</a:t>
            </a:r>
            <a:r>
              <a:rPr lang="en-US" b="1" dirty="0">
                <a:solidFill>
                  <a:srgbClr val="003300"/>
                </a:solidFill>
              </a:rPr>
              <a:t> </a:t>
            </a:r>
            <a:r>
              <a:rPr lang="en-US" b="1" dirty="0" smtClean="0">
                <a:solidFill>
                  <a:srgbClr val="003300"/>
                </a:solidFill>
              </a:rPr>
              <a:t>has </a:t>
            </a:r>
            <a:r>
              <a:rPr lang="en-US" b="1" dirty="0" err="1">
                <a:solidFill>
                  <a:srgbClr val="003300"/>
                </a:solidFill>
              </a:rPr>
              <a:t>λ</a:t>
            </a:r>
            <a:r>
              <a:rPr lang="en-US" b="1" baseline="-25000" dirty="0" err="1">
                <a:solidFill>
                  <a:srgbClr val="003300"/>
                </a:solidFill>
              </a:rPr>
              <a:t>max</a:t>
            </a:r>
            <a:r>
              <a:rPr lang="en-US" b="1" dirty="0">
                <a:solidFill>
                  <a:srgbClr val="003300"/>
                </a:solidFill>
              </a:rPr>
              <a:t>=310 nm, absorbing in the UVB </a:t>
            </a:r>
            <a:r>
              <a:rPr lang="en-US" b="1" dirty="0" smtClean="0">
                <a:solidFill>
                  <a:srgbClr val="003300"/>
                </a:solidFill>
              </a:rPr>
              <a:t>range. UVC </a:t>
            </a:r>
            <a:r>
              <a:rPr lang="en-US" b="1" dirty="0">
                <a:solidFill>
                  <a:srgbClr val="003300"/>
                </a:solidFill>
              </a:rPr>
              <a:t>light, is even more energetic and potentially more hazardous </a:t>
            </a:r>
            <a:r>
              <a:rPr lang="en-US" b="1" dirty="0" smtClean="0">
                <a:solidFill>
                  <a:srgbClr val="003300"/>
                </a:solidFill>
              </a:rPr>
              <a:t>to organisms</a:t>
            </a:r>
            <a:r>
              <a:rPr lang="en-US" b="1" dirty="0">
                <a:solidFill>
                  <a:srgbClr val="003300"/>
                </a:solidFill>
              </a:rPr>
              <a:t>. However, it is blocked by the atmosphere.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172" name="Picture 5" descr="15_26"/>
          <p:cNvPicPr>
            <a:picLocks noChangeAspect="1" noChangeArrowheads="1"/>
          </p:cNvPicPr>
          <p:nvPr/>
        </p:nvPicPr>
        <p:blipFill rotWithShape="1">
          <a:blip r:embed="rId3" cstate="print"/>
          <a:srcRect b="10380"/>
          <a:stretch/>
        </p:blipFill>
        <p:spPr bwMode="auto">
          <a:xfrm>
            <a:off x="457200" y="1095885"/>
            <a:ext cx="6934200" cy="187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580340"/>
              </p:ext>
            </p:extLst>
          </p:nvPr>
        </p:nvGraphicFramePr>
        <p:xfrm>
          <a:off x="8124169" y="1797502"/>
          <a:ext cx="523443" cy="114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CS ChemDraw Drawing" r:id="rId4" imgW="574920" imgH="1257480" progId="ChemDraw.Document.6.0">
                  <p:embed/>
                </p:oleObj>
              </mc:Choice>
              <mc:Fallback>
                <p:oleObj name="CS ChemDraw Drawing" r:id="rId4" imgW="574920" imgH="1257480" progId="ChemDraw.Document.6.0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169" y="1797502"/>
                        <a:ext cx="523443" cy="114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897188" y="609600"/>
            <a:ext cx="1865812" cy="98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46477"/>
              </p:ext>
            </p:extLst>
          </p:nvPr>
        </p:nvGraphicFramePr>
        <p:xfrm>
          <a:off x="1008856" y="5427049"/>
          <a:ext cx="7050088" cy="1330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CS ChemDraw Drawing" r:id="rId7" imgW="9107046" imgH="1718553" progId="ChemDraw.Document.6.0">
                  <p:embed/>
                </p:oleObj>
              </mc:Choice>
              <mc:Fallback>
                <p:oleObj name="CS ChemDraw Drawing" r:id="rId7" imgW="9107046" imgH="171855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8856" y="5427049"/>
                        <a:ext cx="7050088" cy="1330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228600" y="152400"/>
            <a:ext cx="8686800" cy="36625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UV Spectrum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Data from a UV-Vis spectrophotometer are represented as an absorption spectrum which is a graph of wavelength (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</a:t>
            </a:r>
            <a:r>
              <a:rPr lang="en-US" dirty="0">
                <a:solidFill>
                  <a:srgbClr val="0000CC"/>
                </a:solidFill>
                <a:cs typeface="Tahoma" pitchFamily="34" charset="0"/>
              </a:rPr>
              <a:t>) versus sample absorbance (A) at each wavelength in the spectral region of interest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Absorbance, A, follows Beer’s Law</a:t>
            </a:r>
          </a:p>
          <a:p>
            <a:pPr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  <a:sym typeface="Symbol" pitchFamily="18" charset="2"/>
            </a:endParaRPr>
          </a:p>
          <a:p>
            <a:pPr>
              <a:defRPr/>
            </a:pPr>
            <a:r>
              <a:rPr lang="en-US" sz="4800" b="1" dirty="0">
                <a:solidFill>
                  <a:srgbClr val="800000"/>
                </a:solidFill>
                <a:sym typeface="Symbol" pitchFamily="18" charset="2"/>
              </a:rPr>
              <a:t>A = </a:t>
            </a:r>
            <a:r>
              <a:rPr lang="en-US" sz="4800" b="1" i="1" dirty="0">
                <a:solidFill>
                  <a:srgbClr val="800000"/>
                </a:solidFill>
                <a:sym typeface="Symbol" pitchFamily="18" charset="2"/>
              </a:rPr>
              <a:t>cl</a:t>
            </a:r>
            <a:endParaRPr lang="en-US" sz="4800" dirty="0">
              <a:solidFill>
                <a:srgbClr val="800000"/>
              </a:solidFill>
              <a:sym typeface="Symbol" pitchFamily="18" charset="2"/>
            </a:endParaRPr>
          </a:p>
        </p:txBody>
      </p:sp>
      <p:sp>
        <p:nvSpPr>
          <p:cNvPr id="37891" name="Text Box 9"/>
          <p:cNvSpPr txBox="1">
            <a:spLocks noChangeArrowheads="1"/>
          </p:cNvSpPr>
          <p:nvPr/>
        </p:nvSpPr>
        <p:spPr bwMode="auto">
          <a:xfrm>
            <a:off x="4267200" y="2228850"/>
            <a:ext cx="4495800" cy="92333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3300"/>
                </a:solidFill>
                <a:sym typeface="Symbol" pitchFamily="18" charset="2"/>
              </a:rPr>
              <a:t> = </a:t>
            </a:r>
            <a:r>
              <a:rPr lang="en-US" dirty="0">
                <a:solidFill>
                  <a:srgbClr val="800000"/>
                </a:solidFill>
                <a:sym typeface="Symbol" pitchFamily="18" charset="2"/>
              </a:rPr>
              <a:t>the molar </a:t>
            </a:r>
            <a:r>
              <a:rPr lang="en-US" dirty="0" err="1">
                <a:solidFill>
                  <a:srgbClr val="800000"/>
                </a:solidFill>
                <a:sym typeface="Symbol" pitchFamily="18" charset="2"/>
              </a:rPr>
              <a:t>absorptivity</a:t>
            </a:r>
            <a:r>
              <a:rPr lang="en-US" dirty="0">
                <a:solidFill>
                  <a:srgbClr val="800000"/>
                </a:solidFill>
                <a:sym typeface="Symbol" pitchFamily="18" charset="2"/>
              </a:rPr>
              <a:t>, </a:t>
            </a:r>
          </a:p>
          <a:p>
            <a:r>
              <a:rPr lang="en-US" b="1" i="1" dirty="0">
                <a:solidFill>
                  <a:srgbClr val="003300"/>
                </a:solidFill>
                <a:sym typeface="Symbol" pitchFamily="18" charset="2"/>
              </a:rPr>
              <a:t>c</a:t>
            </a:r>
            <a:r>
              <a:rPr lang="en-US" b="1" dirty="0">
                <a:solidFill>
                  <a:srgbClr val="003300"/>
                </a:solidFill>
                <a:sym typeface="Symbol" pitchFamily="18" charset="2"/>
              </a:rPr>
              <a:t> = </a:t>
            </a:r>
            <a:r>
              <a:rPr lang="en-US" dirty="0">
                <a:solidFill>
                  <a:srgbClr val="800000"/>
                </a:solidFill>
                <a:sym typeface="Symbol" pitchFamily="18" charset="2"/>
              </a:rPr>
              <a:t>the sample concentration in mol/l </a:t>
            </a:r>
          </a:p>
          <a:p>
            <a:r>
              <a:rPr lang="en-US" dirty="0">
                <a:solidFill>
                  <a:srgbClr val="800000"/>
                </a:solidFill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3300"/>
                </a:solidFill>
                <a:sym typeface="Symbol" pitchFamily="18" charset="2"/>
              </a:rPr>
              <a:t>l</a:t>
            </a:r>
            <a:r>
              <a:rPr lang="en-US" b="1" dirty="0">
                <a:solidFill>
                  <a:srgbClr val="003300"/>
                </a:solidFill>
                <a:sym typeface="Symbol" pitchFamily="18" charset="2"/>
              </a:rPr>
              <a:t> = </a:t>
            </a:r>
            <a:r>
              <a:rPr lang="en-US" dirty="0">
                <a:solidFill>
                  <a:srgbClr val="800000"/>
                </a:solidFill>
                <a:sym typeface="Symbol" pitchFamily="18" charset="2"/>
              </a:rPr>
              <a:t>the length of the light path in centimeters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3789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5385" y="3352800"/>
            <a:ext cx="686001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5556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800000"/>
                </a:solidFill>
              </a:rPr>
              <a:t>The wavelengths of UV light absorbed by a molecule are determined by the electronic energy differences between orbitals in the molecule.</a:t>
            </a:r>
          </a:p>
          <a:p>
            <a:pPr algn="just">
              <a:defRPr/>
            </a:pPr>
            <a:endParaRPr lang="en-US" i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When the </a:t>
            </a:r>
            <a:r>
              <a:rPr lang="en-US" dirty="0" err="1">
                <a:solidFill>
                  <a:srgbClr val="0000CC"/>
                </a:solidFill>
              </a:rPr>
              <a:t>chromophore</a:t>
            </a:r>
            <a:r>
              <a:rPr lang="en-US" dirty="0">
                <a:solidFill>
                  <a:srgbClr val="0000CC"/>
                </a:solidFill>
              </a:rPr>
              <a:t> does not contain any double bond, the transition is </a:t>
            </a:r>
            <a:r>
              <a:rPr lang="en-US" dirty="0">
                <a:solidFill>
                  <a:srgbClr val="003300"/>
                </a:solidFill>
              </a:rPr>
              <a:t>(</a:t>
            </a:r>
            <a:r>
              <a:rPr lang="el-GR" dirty="0" smtClean="0">
                <a:solidFill>
                  <a:srgbClr val="003300"/>
                </a:solidFill>
                <a:cs typeface="Times New Roman" pitchFamily="18" charset="0"/>
              </a:rPr>
              <a:t>σ</a:t>
            </a:r>
            <a:r>
              <a:rPr lang="en-US" dirty="0" smtClean="0">
                <a:solidFill>
                  <a:srgbClr val="003300"/>
                </a:solidFill>
                <a:cs typeface="Times New Roman" pitchFamily="18" charset="0"/>
              </a:rPr>
              <a:t>        </a:t>
            </a:r>
            <a:r>
              <a:rPr lang="el-GR" dirty="0">
                <a:solidFill>
                  <a:srgbClr val="003300"/>
                </a:solidFill>
                <a:cs typeface="Times New Roman" pitchFamily="18" charset="0"/>
              </a:rPr>
              <a:t>σ</a:t>
            </a:r>
            <a:r>
              <a:rPr lang="en-US" dirty="0">
                <a:solidFill>
                  <a:srgbClr val="003300"/>
                </a:solidFill>
                <a:cs typeface="Times New Roman" pitchFamily="18" charset="0"/>
              </a:rPr>
              <a:t>*) 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as in alkanes (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λ</a:t>
            </a:r>
            <a:r>
              <a:rPr lang="en-US" baseline="-25000" dirty="0">
                <a:solidFill>
                  <a:srgbClr val="0000CC"/>
                </a:solidFill>
                <a:cs typeface="Times New Roman" pitchFamily="18" charset="0"/>
              </a:rPr>
              <a:t>max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 are around 120 to 135 nm)</a:t>
            </a:r>
          </a:p>
          <a:p>
            <a:pPr algn="just">
              <a:defRPr/>
            </a:pPr>
            <a:endParaRPr lang="el-GR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  <a:cs typeface="Times New Roman" pitchFamily="18" charset="0"/>
              </a:rPr>
              <a:t>UV/Vis Absorption of conjugated Alkenes</a:t>
            </a:r>
          </a:p>
          <a:p>
            <a:pPr algn="just">
              <a:defRPr/>
            </a:pPr>
            <a:endParaRPr lang="en-US" b="1" dirty="0">
              <a:solidFill>
                <a:srgbClr val="540000"/>
              </a:solidFill>
              <a:cs typeface="Times New Roman" pitchFamily="18" charset="0"/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The (</a:t>
            </a:r>
            <a:r>
              <a:rPr lang="el-GR" b="1" i="1" dirty="0" smtClean="0">
                <a:solidFill>
                  <a:srgbClr val="800000"/>
                </a:solidFill>
                <a:cs typeface="Times New Roman" pitchFamily="18" charset="0"/>
              </a:rPr>
              <a:t>π</a:t>
            </a:r>
            <a:r>
              <a:rPr lang="en-US" b="1" i="1" dirty="0" smtClean="0">
                <a:solidFill>
                  <a:srgbClr val="800000"/>
                </a:solidFill>
                <a:cs typeface="Times New Roman" pitchFamily="18" charset="0"/>
              </a:rPr>
              <a:t>   </a:t>
            </a:r>
            <a:r>
              <a:rPr lang="el-GR" b="1" i="1" dirty="0">
                <a:solidFill>
                  <a:srgbClr val="800000"/>
                </a:solidFill>
                <a:cs typeface="Times New Roman" pitchFamily="18" charset="0"/>
              </a:rPr>
              <a:t>π</a:t>
            </a: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*) transition of conjugated double bonds is above </a:t>
            </a:r>
            <a:r>
              <a:rPr lang="el-GR" b="1" i="1" dirty="0">
                <a:solidFill>
                  <a:srgbClr val="800000"/>
                </a:solidFill>
                <a:cs typeface="Times New Roman" pitchFamily="18" charset="0"/>
              </a:rPr>
              <a:t>λ</a:t>
            </a:r>
            <a:r>
              <a:rPr lang="en-US" b="1" i="1" baseline="-25000" dirty="0">
                <a:solidFill>
                  <a:srgbClr val="800000"/>
                </a:solidFill>
                <a:cs typeface="Times New Roman" pitchFamily="18" charset="0"/>
              </a:rPr>
              <a:t>max</a:t>
            </a: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 200 nm with typical intensities of the order of log</a:t>
            </a:r>
            <a:r>
              <a:rPr lang="el-GR" b="1" i="1" dirty="0">
                <a:solidFill>
                  <a:srgbClr val="800000"/>
                </a:solidFill>
                <a:cs typeface="Times New Roman" pitchFamily="18" charset="0"/>
              </a:rPr>
              <a:t>ε</a:t>
            </a:r>
            <a:r>
              <a:rPr lang="en-US" b="1" i="1" dirty="0">
                <a:solidFill>
                  <a:srgbClr val="800000"/>
                </a:solidFill>
                <a:cs typeface="Times New Roman" pitchFamily="18" charset="0"/>
              </a:rPr>
              <a:t> ≈ 4.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003300"/>
                </a:solidFill>
                <a:cs typeface="Times New Roman" pitchFamily="18" charset="0"/>
              </a:rPr>
              <a:t>The </a:t>
            </a:r>
            <a:r>
              <a:rPr lang="el-GR" b="1" i="1" dirty="0">
                <a:solidFill>
                  <a:srgbClr val="003300"/>
                </a:solidFill>
                <a:cs typeface="Times New Roman" pitchFamily="18" charset="0"/>
              </a:rPr>
              <a:t>λ</a:t>
            </a:r>
            <a:r>
              <a:rPr lang="en-US" b="1" i="1" baseline="-25000" dirty="0">
                <a:solidFill>
                  <a:srgbClr val="003300"/>
                </a:solidFill>
              </a:rPr>
              <a:t>max</a:t>
            </a:r>
            <a:r>
              <a:rPr lang="en-US" b="1" i="1" dirty="0">
                <a:solidFill>
                  <a:srgbClr val="003300"/>
                </a:solidFill>
              </a:rPr>
              <a:t> for a cross-conjugated system can be estimated using Woodward-</a:t>
            </a:r>
            <a:r>
              <a:rPr lang="en-US" b="1" i="1" dirty="0" err="1">
                <a:solidFill>
                  <a:srgbClr val="003300"/>
                </a:solidFill>
              </a:rPr>
              <a:t>Fieser</a:t>
            </a:r>
            <a:r>
              <a:rPr lang="en-US" b="1" i="1" dirty="0">
                <a:solidFill>
                  <a:srgbClr val="003300"/>
                </a:solidFill>
              </a:rPr>
              <a:t> rule </a:t>
            </a:r>
            <a:endParaRPr lang="el-GR" b="1" i="1" dirty="0">
              <a:solidFill>
                <a:srgbClr val="003300"/>
              </a:solidFill>
            </a:endParaRP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7696200" y="1828800"/>
            <a:ext cx="304800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990600" y="3505200"/>
            <a:ext cx="228600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2152"/>
              </p:ext>
            </p:extLst>
          </p:nvPr>
        </p:nvGraphicFramePr>
        <p:xfrm>
          <a:off x="228600" y="4327525"/>
          <a:ext cx="8686800" cy="141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CS ChemDraw Drawing" r:id="rId3" imgW="8494479" imgH="1387813" progId="ChemDraw.Document.6.0">
                  <p:embed/>
                </p:oleObj>
              </mc:Choice>
              <mc:Fallback>
                <p:oleObj name="CS ChemDraw Drawing" r:id="rId3" imgW="8494479" imgH="13878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4327525"/>
                        <a:ext cx="8686800" cy="1418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61709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STABILITIES OF DIENES</a:t>
            </a:r>
          </a:p>
          <a:p>
            <a:pPr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Heat hydrogenation is often used to compare the relative stabilities of alkenes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For conjugated double bonds, the heat of hydrogenation is less than the sum for the individual double bonds. 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more stable the compound, the less heat released during hydrogenation</a:t>
            </a:r>
          </a:p>
          <a:p>
            <a:pPr algn="just">
              <a:defRPr/>
            </a:pPr>
            <a:endParaRPr lang="en-US" dirty="0" smtClean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663300"/>
                </a:solidFill>
                <a:sym typeface="Symbol" pitchFamily="18" charset="2"/>
              </a:rPr>
              <a:t>Difference, -242 kJ (-225 kJ) = 17 kJ/</a:t>
            </a:r>
            <a:r>
              <a:rPr lang="en-US" b="1" dirty="0" err="1">
                <a:solidFill>
                  <a:srgbClr val="663300"/>
                </a:solidFill>
                <a:sym typeface="Symbol" pitchFamily="18" charset="2"/>
              </a:rPr>
              <a:t>mol</a:t>
            </a:r>
            <a:r>
              <a:rPr lang="en-US" b="1" dirty="0">
                <a:solidFill>
                  <a:srgbClr val="663300"/>
                </a:solidFill>
                <a:sym typeface="Symbol" pitchFamily="18" charset="2"/>
              </a:rPr>
              <a:t>, is the resonance energy, conjugation energy, delocalization energy, and stabilization energy.</a:t>
            </a:r>
            <a:endParaRPr lang="en-US" b="1" dirty="0">
              <a:solidFill>
                <a:srgbClr val="663300"/>
              </a:solidFill>
            </a:endParaRPr>
          </a:p>
        </p:txBody>
      </p:sp>
      <p:pic>
        <p:nvPicPr>
          <p:cNvPr id="12291" name="Picture 5" descr="15_00-04UN"/>
          <p:cNvPicPr>
            <a:picLocks noChangeAspect="1" noChangeArrowheads="1"/>
          </p:cNvPicPr>
          <p:nvPr/>
        </p:nvPicPr>
        <p:blipFill rotWithShape="1">
          <a:blip r:embed="rId2" cstate="print"/>
          <a:srcRect b="10620"/>
          <a:stretch/>
        </p:blipFill>
        <p:spPr bwMode="auto">
          <a:xfrm>
            <a:off x="228600" y="1371600"/>
            <a:ext cx="8686800" cy="204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800" dirty="0" smtClean="0"/>
          </a:p>
          <a:p>
            <a:pPr eaLnBrk="0" hangingPunct="0">
              <a:defRPr/>
            </a:pPr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>
                <a:solidFill>
                  <a:srgbClr val="0000CC"/>
                </a:solidFill>
              </a:rPr>
              <a:t>group of atoms responsible for absorbing UV-Vis light is known as the chromophore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0999" y="990600"/>
            <a:ext cx="8458201" cy="5638800"/>
            <a:chOff x="380999" y="990600"/>
            <a:chExt cx="8458201" cy="56388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66950" y="990600"/>
              <a:ext cx="3909850" cy="1828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80999" y="2819401"/>
              <a:ext cx="8458201" cy="1925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/>
            <a:srcRect t="23964"/>
            <a:stretch/>
          </p:blipFill>
          <p:spPr bwMode="auto">
            <a:xfrm>
              <a:off x="380999" y="4745301"/>
              <a:ext cx="8458201" cy="1884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332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52400" y="76200"/>
            <a:ext cx="8915400" cy="1538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000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Woodward-</a:t>
            </a:r>
            <a:r>
              <a:rPr lang="en-US" sz="2000" b="1" dirty="0" err="1">
                <a:solidFill>
                  <a:srgbClr val="003300"/>
                </a:solidFill>
              </a:rPr>
              <a:t>Fieser</a:t>
            </a:r>
            <a:r>
              <a:rPr lang="en-US" sz="2000" b="1" dirty="0">
                <a:solidFill>
                  <a:srgbClr val="003300"/>
                </a:solidFill>
              </a:rPr>
              <a:t> rule for estimating the position (</a:t>
            </a:r>
            <a:r>
              <a:rPr lang="el-GR" sz="2000" b="1" dirty="0">
                <a:solidFill>
                  <a:srgbClr val="003300"/>
                </a:solidFill>
                <a:cs typeface="Times New Roman" pitchFamily="18" charset="0"/>
              </a:rPr>
              <a:t>λ</a:t>
            </a:r>
            <a:r>
              <a:rPr lang="en-US" sz="2000" b="1" baseline="-25000" dirty="0">
                <a:solidFill>
                  <a:srgbClr val="003300"/>
                </a:solidFill>
                <a:cs typeface="Times New Roman" pitchFamily="18" charset="0"/>
              </a:rPr>
              <a:t>max</a:t>
            </a:r>
            <a:r>
              <a:rPr lang="en-US" sz="2000" b="1" dirty="0">
                <a:solidFill>
                  <a:srgbClr val="003300"/>
                </a:solidFill>
                <a:cs typeface="Times New Roman" pitchFamily="18" charset="0"/>
              </a:rPr>
              <a:t>)</a:t>
            </a:r>
            <a:r>
              <a:rPr lang="en-US" sz="2000" b="1" dirty="0">
                <a:solidFill>
                  <a:srgbClr val="003300"/>
                </a:solidFill>
              </a:rPr>
              <a:t> of </a:t>
            </a:r>
            <a:r>
              <a:rPr lang="el-GR" sz="2000" b="1" dirty="0">
                <a:solidFill>
                  <a:srgbClr val="003300"/>
                </a:solidFill>
                <a:cs typeface="Times New Roman" pitchFamily="18" charset="0"/>
              </a:rPr>
              <a:t>π</a:t>
            </a:r>
            <a:r>
              <a:rPr lang="en-US" sz="2000" b="1" dirty="0">
                <a:solidFill>
                  <a:srgbClr val="003300"/>
                </a:solidFill>
                <a:cs typeface="Times New Roman" pitchFamily="18" charset="0"/>
              </a:rPr>
              <a:t>-</a:t>
            </a:r>
            <a:r>
              <a:rPr lang="el-GR" sz="2000" b="1" dirty="0">
                <a:solidFill>
                  <a:srgbClr val="003300"/>
                </a:solidFill>
                <a:cs typeface="Times New Roman" pitchFamily="18" charset="0"/>
              </a:rPr>
              <a:t>π</a:t>
            </a:r>
            <a:r>
              <a:rPr lang="en-US" sz="2000" b="1" dirty="0">
                <a:solidFill>
                  <a:srgbClr val="003300"/>
                </a:solidFill>
                <a:cs typeface="Times New Roman" pitchFamily="18" charset="0"/>
              </a:rPr>
              <a:t>* transition</a:t>
            </a:r>
          </a:p>
          <a:p>
            <a:pPr>
              <a:defRPr/>
            </a:pPr>
            <a:endParaRPr lang="en-US" dirty="0">
              <a:solidFill>
                <a:srgbClr val="0000CC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800000"/>
                </a:solidFill>
                <a:cs typeface="Times New Roman" pitchFamily="18" charset="0"/>
              </a:rPr>
              <a:t>Parent Systems</a:t>
            </a:r>
            <a:r>
              <a:rPr lang="en-US" b="1" dirty="0">
                <a:solidFill>
                  <a:srgbClr val="800000"/>
                </a:solidFill>
              </a:rPr>
              <a:t>                                               Increments</a:t>
            </a:r>
            <a:endParaRPr lang="el-GR" b="1" dirty="0">
              <a:solidFill>
                <a:srgbClr val="800000"/>
              </a:solidFill>
            </a:endParaRPr>
          </a:p>
        </p:txBody>
      </p:sp>
      <p:graphicFrame>
        <p:nvGraphicFramePr>
          <p:cNvPr id="65539" name="Group 3"/>
          <p:cNvGraphicFramePr>
            <a:graphicFrameLocks noGrp="1"/>
          </p:cNvGraphicFramePr>
          <p:nvPr>
            <p:ph sz="quarter" idx="1"/>
          </p:nvPr>
        </p:nvGraphicFramePr>
        <p:xfrm>
          <a:off x="457200" y="1646238"/>
          <a:ext cx="3657600" cy="4907262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73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Acyclic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217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20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Heteroannular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214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202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Homoannular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253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553" name="Group 17"/>
          <p:cNvGraphicFramePr>
            <a:graphicFrameLocks noGrp="1"/>
          </p:cNvGraphicFramePr>
          <p:nvPr>
            <p:ph sz="quarter" idx="2"/>
          </p:nvPr>
        </p:nvGraphicFramePr>
        <p:xfrm>
          <a:off x="4648200" y="1889125"/>
          <a:ext cx="4191000" cy="4206875"/>
        </p:xfrm>
        <a:graphic>
          <a:graphicData uri="http://schemas.openxmlformats.org/drawingml/2006/table">
            <a:tbl>
              <a:tblPr/>
              <a:tblGrid>
                <a:gridCol w="29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2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For each additional conjugated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double bond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+ 30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For each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exocyclic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double bond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+ 5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00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For each substituent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C-substituent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Cl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Br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O-Alkyl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OCOCH</a:t>
                      </a:r>
                      <a:r>
                        <a:rPr kumimoji="0" lang="pt-BR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N(alkyl)</a:t>
                      </a:r>
                      <a:r>
                        <a:rPr kumimoji="0" lang="pt-BR" sz="16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-3000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S-alkyl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+ 5 nm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+ 5 nm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+ 5 nm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+ 6 nm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+ 0 nm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+ 60 nm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+ 30 nm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Solvent correction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40000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+ 0 nm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54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09600" y="1905000"/>
          <a:ext cx="2165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" name="CS ChemDraw Drawing" r:id="rId3" imgW="1047600" imgH="331920" progId="ChemDraw.Document.6.0">
                  <p:embed/>
                </p:oleObj>
              </mc:Choice>
              <mc:Fallback>
                <p:oleObj name="CS ChemDraw Drawing" r:id="rId3" imgW="1047600" imgH="331920" progId="ChemDraw.Document.6.0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05000"/>
                        <a:ext cx="21656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533399" y="3048000"/>
          <a:ext cx="229125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3" name="CS ChemDraw Drawing" r:id="rId5" imgW="1383840" imgH="828000" progId="ChemDraw.Document.6.0">
                  <p:embed/>
                </p:oleObj>
              </mc:Choice>
              <mc:Fallback>
                <p:oleObj name="CS ChemDraw Drawing" r:id="rId5" imgW="1383840" imgH="828000" progId="ChemDraw.Document.6.0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99" y="3048000"/>
                        <a:ext cx="229125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609600" y="4953000"/>
          <a:ext cx="1295400" cy="148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4" name="CS ChemDraw Drawing" r:id="rId7" imgW="723600" imgH="828000" progId="ChemDraw.Document.6.0">
                  <p:embed/>
                </p:oleObj>
              </mc:Choice>
              <mc:Fallback>
                <p:oleObj name="CS ChemDraw Drawing" r:id="rId7" imgW="723600" imgH="828000" progId="ChemDraw.Document.6.0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953000"/>
                        <a:ext cx="1295400" cy="1482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152400" y="152400"/>
            <a:ext cx="8763000" cy="14003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ULTRAVIOLET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Estimate the position (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λ</a:t>
            </a:r>
            <a:r>
              <a:rPr lang="en-US" baseline="-25000" dirty="0">
                <a:solidFill>
                  <a:srgbClr val="0000CC"/>
                </a:solidFill>
                <a:cs typeface="Times New Roman" pitchFamily="18" charset="0"/>
              </a:rPr>
              <a:t>max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)</a:t>
            </a:r>
            <a:r>
              <a:rPr lang="en-US" dirty="0">
                <a:solidFill>
                  <a:srgbClr val="0000CC"/>
                </a:solidFill>
              </a:rPr>
              <a:t> of 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π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-</a:t>
            </a:r>
            <a:r>
              <a:rPr lang="el-GR" dirty="0">
                <a:solidFill>
                  <a:srgbClr val="0000CC"/>
                </a:solidFill>
                <a:cs typeface="Times New Roman" pitchFamily="18" charset="0"/>
              </a:rPr>
              <a:t>π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* transition for the following molecules using </a:t>
            </a:r>
            <a:r>
              <a:rPr lang="en-US" dirty="0">
                <a:solidFill>
                  <a:srgbClr val="0000CC"/>
                </a:solidFill>
              </a:rPr>
              <a:t>Woodward-</a:t>
            </a:r>
            <a:r>
              <a:rPr lang="en-US" dirty="0" err="1">
                <a:solidFill>
                  <a:srgbClr val="0000CC"/>
                </a:solidFill>
              </a:rPr>
              <a:t>Fieser</a:t>
            </a:r>
            <a:r>
              <a:rPr lang="en-US" dirty="0">
                <a:solidFill>
                  <a:srgbClr val="0000CC"/>
                </a:solidFill>
              </a:rPr>
              <a:t> rule</a:t>
            </a:r>
            <a:endParaRPr lang="el-GR" b="1" dirty="0">
              <a:solidFill>
                <a:srgbClr val="7030A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726102"/>
              </p:ext>
            </p:extLst>
          </p:nvPr>
        </p:nvGraphicFramePr>
        <p:xfrm>
          <a:off x="304799" y="1981200"/>
          <a:ext cx="8641287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CS ChemDraw Drawing" r:id="rId3" imgW="6781395" imgH="3427109" progId="ChemDraw.Document.6.0">
                  <p:embed/>
                </p:oleObj>
              </mc:Choice>
              <mc:Fallback>
                <p:oleObj name="CS ChemDraw Drawing" r:id="rId3" imgW="6781395" imgH="34271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799" y="1981200"/>
                        <a:ext cx="8641287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486400" y="1371600"/>
            <a:ext cx="3200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17.29, 17.30 p. 818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17.50 to 17.52 P. 828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534400" cy="276998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ADDITION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TO CONJUGATED DIENES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Electrophilic</a:t>
            </a:r>
            <a:r>
              <a:rPr lang="en-US" dirty="0">
                <a:solidFill>
                  <a:srgbClr val="0000CC"/>
                </a:solidFill>
              </a:rPr>
              <a:t> addition to the double bond produces the most stable intermediate.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For conjugated </a:t>
            </a:r>
            <a:r>
              <a:rPr lang="en-US" dirty="0" err="1">
                <a:solidFill>
                  <a:srgbClr val="0000CC"/>
                </a:solidFill>
              </a:rPr>
              <a:t>dienes</a:t>
            </a:r>
            <a:r>
              <a:rPr lang="en-US" dirty="0">
                <a:solidFill>
                  <a:srgbClr val="0000CC"/>
                </a:solidFill>
              </a:rPr>
              <a:t>, the intermediate is a resonance stabilized </a:t>
            </a: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cation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Nucleophile</a:t>
            </a:r>
            <a:r>
              <a:rPr lang="en-US" dirty="0">
                <a:solidFill>
                  <a:srgbClr val="0000CC"/>
                </a:solidFill>
              </a:rPr>
              <a:t> adds to either carbon 2 or 4, both of which have the delocalized positive charge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Addition of </a:t>
            </a:r>
            <a:r>
              <a:rPr lang="en-US" sz="2000" b="1" dirty="0" err="1">
                <a:solidFill>
                  <a:srgbClr val="003300"/>
                </a:solidFill>
              </a:rPr>
              <a:t>HBr</a:t>
            </a:r>
            <a:endParaRPr lang="en-US" sz="2000" b="1" dirty="0">
              <a:solidFill>
                <a:srgbClr val="003300"/>
              </a:solidFill>
            </a:endParaRPr>
          </a:p>
        </p:txBody>
      </p:sp>
      <p:pic>
        <p:nvPicPr>
          <p:cNvPr id="14339" name="Picture 5" descr="15_08-11UN"/>
          <p:cNvPicPr>
            <a:picLocks noChangeAspect="1" noChangeArrowheads="1"/>
          </p:cNvPicPr>
          <p:nvPr/>
        </p:nvPicPr>
        <p:blipFill rotWithShape="1">
          <a:blip r:embed="rId2" cstate="print"/>
          <a:srcRect b="7698"/>
          <a:stretch/>
        </p:blipFill>
        <p:spPr bwMode="auto">
          <a:xfrm>
            <a:off x="304800" y="2974975"/>
            <a:ext cx="8585200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343400" y="2096869"/>
            <a:ext cx="42672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17.7, P. 792,  17.10 to 17.12 P. 795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17.35 to 17.38 P. 827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1000" y="152400"/>
            <a:ext cx="84582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ADDITION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TO CONJUGATED DIENES</a:t>
            </a:r>
          </a:p>
          <a:p>
            <a:pPr>
              <a:defRPr/>
            </a:pPr>
            <a:endParaRPr lang="en-US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Kinetic vs. Thermodynamic Control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4862" y="1497013"/>
            <a:ext cx="8624751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28600" y="152400"/>
            <a:ext cx="8610600" cy="41242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cs typeface="Tahoma" pitchFamily="34" charset="0"/>
              </a:rPr>
              <a:t>RADICAL REACTIONS</a:t>
            </a:r>
          </a:p>
          <a:p>
            <a:pPr>
              <a:defRPr/>
            </a:pPr>
            <a:endParaRPr lang="en-US" sz="1600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Allylic</a:t>
            </a:r>
            <a:r>
              <a:rPr lang="en-US" sz="2000" b="1" dirty="0">
                <a:solidFill>
                  <a:srgbClr val="003300"/>
                </a:solidFill>
              </a:rPr>
              <a:t> Radicals</a:t>
            </a: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Like </a:t>
            </a: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cations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radicals are </a:t>
            </a:r>
            <a:r>
              <a:rPr lang="en-US" dirty="0" err="1">
                <a:solidFill>
                  <a:srgbClr val="0000CC"/>
                </a:solidFill>
              </a:rPr>
              <a:t>tabilized</a:t>
            </a:r>
            <a:r>
              <a:rPr lang="en-US" dirty="0">
                <a:solidFill>
                  <a:srgbClr val="0000CC"/>
                </a:solidFill>
              </a:rPr>
              <a:t> by resonance.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A50021"/>
                </a:solidFill>
              </a:rPr>
              <a:t>Radical stabilities: 1</a:t>
            </a:r>
            <a:r>
              <a:rPr lang="en-US" sz="2400" b="1" dirty="0">
                <a:solidFill>
                  <a:srgbClr val="A50021"/>
                </a:solidFill>
                <a:sym typeface="Symbol" pitchFamily="18" charset="2"/>
              </a:rPr>
              <a:t></a:t>
            </a:r>
            <a:r>
              <a:rPr lang="en-US" sz="2400" b="1" dirty="0">
                <a:solidFill>
                  <a:srgbClr val="A50021"/>
                </a:solidFill>
              </a:rPr>
              <a:t> &lt; 2</a:t>
            </a:r>
            <a:r>
              <a:rPr lang="en-US" sz="2400" b="1" dirty="0">
                <a:solidFill>
                  <a:srgbClr val="A50021"/>
                </a:solidFill>
                <a:sym typeface="Symbol" pitchFamily="18" charset="2"/>
              </a:rPr>
              <a:t></a:t>
            </a:r>
            <a:r>
              <a:rPr lang="en-US" sz="2400" b="1" dirty="0">
                <a:solidFill>
                  <a:srgbClr val="A50021"/>
                </a:solidFill>
              </a:rPr>
              <a:t> &lt; 1</a:t>
            </a:r>
            <a:r>
              <a:rPr lang="en-US" sz="2400" b="1" dirty="0">
                <a:solidFill>
                  <a:srgbClr val="A50021"/>
                </a:solidFill>
                <a:sym typeface="Symbol" pitchFamily="18" charset="2"/>
              </a:rPr>
              <a:t></a:t>
            </a:r>
            <a:r>
              <a:rPr lang="en-US" sz="2400" b="1" dirty="0">
                <a:solidFill>
                  <a:srgbClr val="A50021"/>
                </a:solidFill>
              </a:rPr>
              <a:t> </a:t>
            </a:r>
            <a:r>
              <a:rPr lang="en-US" sz="2400" b="1" dirty="0" err="1">
                <a:solidFill>
                  <a:srgbClr val="A50021"/>
                </a:solidFill>
              </a:rPr>
              <a:t>allylic</a:t>
            </a:r>
            <a:r>
              <a:rPr lang="en-US" sz="2400" b="1" dirty="0">
                <a:solidFill>
                  <a:srgbClr val="A50021"/>
                </a:solidFill>
              </a:rPr>
              <a:t> &lt; 3</a:t>
            </a:r>
            <a:r>
              <a:rPr lang="en-US" sz="2400" b="1" dirty="0">
                <a:solidFill>
                  <a:srgbClr val="A50021"/>
                </a:solidFill>
                <a:sym typeface="Symbol" pitchFamily="18" charset="2"/>
              </a:rPr>
              <a:t></a:t>
            </a:r>
            <a:r>
              <a:rPr lang="en-US" sz="2400" b="1" dirty="0">
                <a:solidFill>
                  <a:srgbClr val="A50021"/>
                </a:solidFill>
              </a:rPr>
              <a:t> &lt; 2</a:t>
            </a:r>
            <a:r>
              <a:rPr lang="en-US" sz="2400" b="1" dirty="0">
                <a:solidFill>
                  <a:srgbClr val="A50021"/>
                </a:solidFill>
                <a:sym typeface="Symbol" pitchFamily="18" charset="2"/>
              </a:rPr>
              <a:t></a:t>
            </a:r>
            <a:r>
              <a:rPr lang="en-US" sz="2400" b="1" dirty="0">
                <a:solidFill>
                  <a:srgbClr val="A50021"/>
                </a:solidFill>
              </a:rPr>
              <a:t> </a:t>
            </a:r>
            <a:r>
              <a:rPr lang="en-US" sz="2400" b="1" dirty="0" err="1">
                <a:solidFill>
                  <a:srgbClr val="A50021"/>
                </a:solidFill>
              </a:rPr>
              <a:t>allylic</a:t>
            </a:r>
            <a:r>
              <a:rPr lang="en-US" sz="2400" b="1" dirty="0">
                <a:solidFill>
                  <a:srgbClr val="A50021"/>
                </a:solidFill>
              </a:rPr>
              <a:t> .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Substitution at the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allylic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position competes with addition to double bond.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To encourage substitution, use a low concentration of reagent with light, heat, or peroxides to initiate free radical formation.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Allylic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endParaRPr lang="en-US" sz="2000" b="1" dirty="0">
              <a:solidFill>
                <a:srgbClr val="003300"/>
              </a:solidFill>
            </a:endParaRPr>
          </a:p>
        </p:txBody>
      </p:sp>
      <p:pic>
        <p:nvPicPr>
          <p:cNvPr id="16387" name="Picture 21"/>
          <p:cNvPicPr>
            <a:picLocks noChangeAspect="1" noChangeArrowheads="1"/>
          </p:cNvPicPr>
          <p:nvPr/>
        </p:nvPicPr>
        <p:blipFill rotWithShape="1">
          <a:blip r:embed="rId2" cstate="print"/>
          <a:srcRect b="12906"/>
          <a:stretch/>
        </p:blipFill>
        <p:spPr bwMode="auto">
          <a:xfrm>
            <a:off x="152400" y="4822327"/>
            <a:ext cx="8839200" cy="180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7" name="Text Box 123"/>
          <p:cNvSpPr txBox="1">
            <a:spLocks noChangeArrowheads="1"/>
          </p:cNvSpPr>
          <p:nvPr/>
        </p:nvSpPr>
        <p:spPr bwMode="auto">
          <a:xfrm>
            <a:off x="228600" y="152400"/>
            <a:ext cx="86106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RADICAL REACTIONS</a:t>
            </a:r>
          </a:p>
          <a:p>
            <a:pPr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Allylic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endParaRPr lang="en-US" sz="2000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826478"/>
            <a:ext cx="8610600" cy="5802922"/>
            <a:chOff x="228600" y="826478"/>
            <a:chExt cx="8610600" cy="5802922"/>
          </a:xfrm>
        </p:grpSpPr>
        <p:sp>
          <p:nvSpPr>
            <p:cNvPr id="2053" name="Text Box 124"/>
            <p:cNvSpPr txBox="1">
              <a:spLocks noChangeArrowheads="1"/>
            </p:cNvSpPr>
            <p:nvPr/>
          </p:nvSpPr>
          <p:spPr bwMode="auto">
            <a:xfrm>
              <a:off x="228600" y="4511675"/>
              <a:ext cx="2514600" cy="2117725"/>
            </a:xfrm>
            <a:prstGeom prst="rect">
              <a:avLst/>
            </a:prstGeom>
            <a:noFill/>
            <a:ln w="9525">
              <a:solidFill>
                <a:srgbClr val="CC006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CC"/>
                  </a:solidFill>
                </a:rPr>
                <a:t>What about this?</a:t>
              </a:r>
            </a:p>
            <a:p>
              <a:pPr>
                <a:spcBef>
                  <a:spcPct val="50000"/>
                </a:spcBef>
              </a:pPr>
              <a:endParaRPr lang="en-US" dirty="0">
                <a:solidFill>
                  <a:schemeClr val="accent2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dirty="0">
                <a:solidFill>
                  <a:schemeClr val="accent2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dirty="0">
                <a:solidFill>
                  <a:schemeClr val="accent2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sz="1000" dirty="0">
                <a:solidFill>
                  <a:schemeClr val="accent2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sz="1200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0531766"/>
                </p:ext>
              </p:extLst>
            </p:nvPr>
          </p:nvGraphicFramePr>
          <p:xfrm>
            <a:off x="1539875" y="826478"/>
            <a:ext cx="7299325" cy="5726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" name="CS ChemDraw Drawing" r:id="rId3" imgW="6064981" imgH="4757636" progId="ChemDraw.Document.6.0">
                    <p:embed/>
                  </p:oleObj>
                </mc:Choice>
                <mc:Fallback>
                  <p:oleObj name="CS ChemDraw Drawing" r:id="rId3" imgW="6064981" imgH="475763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39875" y="826478"/>
                          <a:ext cx="7299325" cy="57267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9382613"/>
                </p:ext>
              </p:extLst>
            </p:nvPr>
          </p:nvGraphicFramePr>
          <p:xfrm>
            <a:off x="381000" y="4953000"/>
            <a:ext cx="2286000" cy="147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4" name="CS ChemDraw Drawing" r:id="rId5" imgW="1380232" imgH="888189" progId="ChemDraw.Document.6.0">
                    <p:embed/>
                  </p:oleObj>
                </mc:Choice>
                <mc:Fallback>
                  <p:oleObj name="CS ChemDraw Drawing" r:id="rId5" imgW="1380232" imgH="88818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1000" y="4953000"/>
                          <a:ext cx="2286000" cy="1470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04800" y="152400"/>
            <a:ext cx="8534400" cy="28777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RADICAL REACTIONS</a:t>
            </a:r>
          </a:p>
          <a:p>
            <a:pPr algn="ctr"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Allylic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endParaRPr lang="en-US" sz="2000" b="1" dirty="0">
              <a:solidFill>
                <a:srgbClr val="003300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b="1" i="1" dirty="0">
                <a:solidFill>
                  <a:srgbClr val="540000"/>
                </a:solidFill>
              </a:rPr>
              <a:t>This reaction can also be promoted using NBS (N-</a:t>
            </a:r>
            <a:r>
              <a:rPr lang="en-US" b="1" i="1" dirty="0" err="1">
                <a:solidFill>
                  <a:srgbClr val="540000"/>
                </a:solidFill>
              </a:rPr>
              <a:t>bromosuccinimide</a:t>
            </a:r>
            <a:r>
              <a:rPr lang="en-US" b="1" i="1" dirty="0">
                <a:solidFill>
                  <a:srgbClr val="540000"/>
                </a:solidFill>
              </a:rPr>
              <a:t>) in </a:t>
            </a:r>
            <a:r>
              <a:rPr lang="en-US" b="1" i="1" dirty="0" err="1">
                <a:solidFill>
                  <a:srgbClr val="540000"/>
                </a:solidFill>
              </a:rPr>
              <a:t>HBr</a:t>
            </a:r>
            <a:r>
              <a:rPr lang="en-US" b="1" i="1" dirty="0">
                <a:solidFill>
                  <a:srgbClr val="540000"/>
                </a:solidFill>
              </a:rPr>
              <a:t>. </a:t>
            </a: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NBS provides a low, constant concentration of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by reacting with the </a:t>
            </a:r>
            <a:r>
              <a:rPr lang="en-US" dirty="0" err="1">
                <a:solidFill>
                  <a:srgbClr val="0000CC"/>
                </a:solidFill>
              </a:rPr>
              <a:t>HBr</a:t>
            </a:r>
            <a:r>
              <a:rPr lang="en-US" dirty="0">
                <a:solidFill>
                  <a:srgbClr val="0000CC"/>
                </a:solidFill>
              </a:rPr>
              <a:t> by-product to produce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used in the </a:t>
            </a:r>
            <a:r>
              <a:rPr lang="en-US" dirty="0" err="1">
                <a:solidFill>
                  <a:srgbClr val="0000CC"/>
                </a:solidFill>
              </a:rPr>
              <a:t>allylic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bromination</a:t>
            </a:r>
            <a:r>
              <a:rPr lang="en-US" dirty="0">
                <a:solidFill>
                  <a:srgbClr val="0000CC"/>
                </a:solidFill>
              </a:rPr>
              <a:t> step and prevents </a:t>
            </a:r>
            <a:r>
              <a:rPr lang="en-US" dirty="0" err="1">
                <a:solidFill>
                  <a:srgbClr val="0000CC"/>
                </a:solidFill>
              </a:rPr>
              <a:t>HBr</a:t>
            </a:r>
            <a:r>
              <a:rPr lang="en-US" dirty="0">
                <a:solidFill>
                  <a:srgbClr val="0000CC"/>
                </a:solidFill>
              </a:rPr>
              <a:t> addition.</a:t>
            </a:r>
          </a:p>
        </p:txBody>
      </p:sp>
      <p:pic>
        <p:nvPicPr>
          <p:cNvPr id="17411" name="Picture 11" descr="15_09-11UN"/>
          <p:cNvPicPr>
            <a:picLocks noChangeAspect="1" noChangeArrowheads="1"/>
          </p:cNvPicPr>
          <p:nvPr/>
        </p:nvPicPr>
        <p:blipFill rotWithShape="1">
          <a:blip r:embed="rId2" cstate="print"/>
          <a:srcRect b="8348"/>
          <a:stretch/>
        </p:blipFill>
        <p:spPr bwMode="auto">
          <a:xfrm>
            <a:off x="457200" y="3723640"/>
            <a:ext cx="8229600" cy="267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2254</Words>
  <Application>Microsoft Office PowerPoint</Application>
  <PresentationFormat>On-screen Show (4:3)</PresentationFormat>
  <Paragraphs>433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Symbol</vt:lpstr>
      <vt:lpstr>Tahoma</vt:lpstr>
      <vt:lpstr>Times New Roman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 *  for ethylene and  butadiene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89</cp:revision>
  <dcterms:created xsi:type="dcterms:W3CDTF">2012-08-07T21:28:32Z</dcterms:created>
  <dcterms:modified xsi:type="dcterms:W3CDTF">2017-12-22T19:45:37Z</dcterms:modified>
</cp:coreProperties>
</file>